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3"/>
  </p:notesMasterIdLst>
  <p:sldIdLst>
    <p:sldId id="262" r:id="rId5"/>
    <p:sldId id="450" r:id="rId6"/>
    <p:sldId id="451" r:id="rId7"/>
    <p:sldId id="452" r:id="rId8"/>
    <p:sldId id="453" r:id="rId9"/>
    <p:sldId id="454" r:id="rId10"/>
    <p:sldId id="455" r:id="rId11"/>
    <p:sldId id="459" r:id="rId12"/>
    <p:sldId id="461" r:id="rId13"/>
    <p:sldId id="462" r:id="rId14"/>
    <p:sldId id="463" r:id="rId15"/>
    <p:sldId id="464" r:id="rId16"/>
    <p:sldId id="465" r:id="rId17"/>
    <p:sldId id="466" r:id="rId18"/>
    <p:sldId id="467" r:id="rId19"/>
    <p:sldId id="491" r:id="rId20"/>
    <p:sldId id="468" r:id="rId21"/>
    <p:sldId id="489" r:id="rId22"/>
    <p:sldId id="469" r:id="rId23"/>
    <p:sldId id="457" r:id="rId24"/>
    <p:sldId id="470" r:id="rId25"/>
    <p:sldId id="471" r:id="rId26"/>
    <p:sldId id="472" r:id="rId27"/>
    <p:sldId id="488" r:id="rId28"/>
    <p:sldId id="474" r:id="rId29"/>
    <p:sldId id="473" r:id="rId30"/>
    <p:sldId id="475" r:id="rId31"/>
    <p:sldId id="487" r:id="rId32"/>
    <p:sldId id="486" r:id="rId33"/>
    <p:sldId id="492" r:id="rId34"/>
    <p:sldId id="490" r:id="rId35"/>
    <p:sldId id="483" r:id="rId36"/>
    <p:sldId id="485" r:id="rId37"/>
    <p:sldId id="476" r:id="rId38"/>
    <p:sldId id="477" r:id="rId39"/>
    <p:sldId id="478" r:id="rId40"/>
    <p:sldId id="479" r:id="rId41"/>
    <p:sldId id="458" r:id="rId42"/>
  </p:sldIdLst>
  <p:sldSz cx="10693400" cy="7562850"/>
  <p:notesSz cx="9926638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AD44"/>
    <a:srgbClr val="582C83"/>
    <a:srgbClr val="E284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94"/>
  </p:normalViewPr>
  <p:slideViewPr>
    <p:cSldViewPr>
      <p:cViewPr varScale="1">
        <p:scale>
          <a:sx n="95" d="100"/>
          <a:sy n="95" d="100"/>
        </p:scale>
        <p:origin x="1584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63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642" cy="341026"/>
          </a:xfrm>
          <a:prstGeom prst="rect">
            <a:avLst/>
          </a:prstGeom>
        </p:spPr>
        <p:txBody>
          <a:bodyPr vert="horz" lIns="83759" tIns="41880" rIns="83759" bIns="41880" rtlCol="0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23523" y="0"/>
            <a:ext cx="4300168" cy="341026"/>
          </a:xfrm>
          <a:prstGeom prst="rect">
            <a:avLst/>
          </a:prstGeom>
        </p:spPr>
        <p:txBody>
          <a:bodyPr vert="horz" lIns="83759" tIns="41880" rIns="83759" bIns="41880" rtlCol="0"/>
          <a:lstStyle>
            <a:lvl1pPr algn="r">
              <a:defRPr sz="1100"/>
            </a:lvl1pPr>
          </a:lstStyle>
          <a:p>
            <a:fld id="{ED490D8D-9F1A-4779-8C68-DFBC671F2C9B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343275" y="850900"/>
            <a:ext cx="324008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59" tIns="41880" rIns="83759" bIns="4188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93254" y="3271845"/>
            <a:ext cx="7940131" cy="2676834"/>
          </a:xfrm>
          <a:prstGeom prst="rect">
            <a:avLst/>
          </a:prstGeom>
        </p:spPr>
        <p:txBody>
          <a:bodyPr vert="horz" lIns="83759" tIns="41880" rIns="83759" bIns="4188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456650"/>
            <a:ext cx="4301642" cy="341025"/>
          </a:xfrm>
          <a:prstGeom prst="rect">
            <a:avLst/>
          </a:prstGeom>
        </p:spPr>
        <p:txBody>
          <a:bodyPr vert="horz" lIns="83759" tIns="41880" rIns="83759" bIns="41880" rtlCol="0" anchor="b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23523" y="6456650"/>
            <a:ext cx="4300168" cy="341025"/>
          </a:xfrm>
          <a:prstGeom prst="rect">
            <a:avLst/>
          </a:prstGeom>
        </p:spPr>
        <p:txBody>
          <a:bodyPr vert="horz" lIns="83759" tIns="41880" rIns="83759" bIns="41880" rtlCol="0" anchor="b"/>
          <a:lstStyle>
            <a:lvl1pPr algn="r">
              <a:defRPr sz="1100"/>
            </a:lvl1pPr>
          </a:lstStyle>
          <a:p>
            <a:fld id="{0075C002-0575-4FF2-A967-4B2C3BDECF7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4724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Marselis Slab Pro"/>
                <a:cs typeface="Marselis Slab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DINOT-BoldItalic"/>
                <a:cs typeface="DINOT-BoldItal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Marselis Slab Pro"/>
                <a:cs typeface="Marselis Slab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DINOT-BoldItalic"/>
                <a:cs typeface="DINOT-BoldItal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Marselis Slab Pro"/>
                <a:cs typeface="Marselis Slab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Marselis Slab Pro"/>
                <a:cs typeface="Marselis Slab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14546" y="841295"/>
            <a:ext cx="3598545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Marselis Slab Pro"/>
                <a:cs typeface="Marselis Slab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14550" y="1836488"/>
            <a:ext cx="4435475" cy="279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DINOT-BoldItalic"/>
                <a:cs typeface="DINOT-BoldItal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icp.mobility@icp.fr" TargetMode="External"/><Relationship Id="rId3" Type="http://schemas.openxmlformats.org/officeDocument/2006/relationships/image" Target="../media/image4.png"/><Relationship Id="rId7" Type="http://schemas.openxmlformats.org/officeDocument/2006/relationships/hyperlink" Target="mailto:c.farges@icp.fr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.ollivier@icp.fr" TargetMode="External"/><Relationship Id="rId5" Type="http://schemas.openxmlformats.org/officeDocument/2006/relationships/hyperlink" Target="mailto:international.europe@icp.fr" TargetMode="External"/><Relationship Id="rId4" Type="http://schemas.openxmlformats.org/officeDocument/2006/relationships/hyperlink" Target="mailto:international.monde@icp.fr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4.png"/><Relationship Id="rId7" Type="http://schemas.openxmlformats.org/officeDocument/2006/relationships/image" Target="../media/image9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10" Type="http://schemas.openxmlformats.org/officeDocument/2006/relationships/image" Target="../media/image12.jpg"/><Relationship Id="rId4" Type="http://schemas.openxmlformats.org/officeDocument/2006/relationships/image" Target="../media/image6.png"/><Relationship Id="rId9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cp.fr/international/partir-a-linternational-avec-licp" TargetMode="External"/><Relationship Id="rId5" Type="http://schemas.openxmlformats.org/officeDocument/2006/relationships/hyperlink" Target="https://www.icp.fr/international/partir-a-" TargetMode="Externa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icp.adv-pub.moveonfr.com/home-page-1589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s://formation.icp.fr/course/index.php?categoryid=1672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cp.fr/medias/fichier/erasmus-inclusion-financements-complementaires_1686667003190-pdf?ID_FICHE=72208&amp;INLINE=FALSE" TargetMode="External"/><Relationship Id="rId4" Type="http://schemas.openxmlformats.org/officeDocument/2006/relationships/image" Target="../media/image26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cp.mobility@icp.fr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cp.fr/international/venir-etudier-a-licp/liens-et-documents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icefa.org/na_program/" TargetMode="External"/><Relationship Id="rId4" Type="http://schemas.openxmlformats.org/officeDocument/2006/relationships/image" Target="../media/image2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ventbrite.fr/e/billets-reunion-de-presentation-sfsu-san-francisco-state-university-studiesup-2001589925348?aff=oddtdtcreator" TargetMode="External"/><Relationship Id="rId4" Type="http://schemas.openxmlformats.org/officeDocument/2006/relationships/hyperlink" Target="https://www.eventbrite.com/e/2001582757910?aff=oddtdtcreator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hyperlink" Target="https://www.france-education-international.fr/partir-letranger/devenir-assistant-de-langue-francaise-letranger?langue=fr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d.ollivier@icp.fr" TargetMode="Externa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2">
            <a:extLst>
              <a:ext uri="{FF2B5EF4-FFF2-40B4-BE49-F238E27FC236}">
                <a16:creationId xmlns:a16="http://schemas.microsoft.com/office/drawing/2014/main" id="{F38E413A-718F-11EE-BBB7-5DF234E0F4E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99100" y="512607"/>
            <a:ext cx="2437762" cy="1280384"/>
          </a:xfrm>
          <a:prstGeom prst="rect">
            <a:avLst/>
          </a:prstGeom>
        </p:spPr>
      </p:pic>
      <p:sp>
        <p:nvSpPr>
          <p:cNvPr id="4" name="object 29">
            <a:extLst>
              <a:ext uri="{FF2B5EF4-FFF2-40B4-BE49-F238E27FC236}">
                <a16:creationId xmlns:a16="http://schemas.microsoft.com/office/drawing/2014/main" id="{07E90A5A-718D-411D-BA55-4C0A7F30AB4F}"/>
              </a:ext>
            </a:extLst>
          </p:cNvPr>
          <p:cNvSpPr txBox="1"/>
          <p:nvPr/>
        </p:nvSpPr>
        <p:spPr>
          <a:xfrm>
            <a:off x="5733481" y="7050243"/>
            <a:ext cx="65532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750" b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sz="750" b="1" spc="-5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b="1" spc="-1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sz="750" b="1" spc="-5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b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750" b="1" spc="-5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 b="1" spc="-1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sz="750" b="1" spc="5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750" spc="-1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</a:t>
            </a:r>
            <a:r>
              <a:rPr lang="fr-FR" sz="75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RELATIONS INTERNATIONALES</a:t>
            </a:r>
            <a:r>
              <a:rPr sz="750" spc="-1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75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27">
            <a:extLst>
              <a:ext uri="{FF2B5EF4-FFF2-40B4-BE49-F238E27FC236}">
                <a16:creationId xmlns:a16="http://schemas.microsoft.com/office/drawing/2014/main" id="{C496CA14-E47B-D5AB-279F-51B9455ADA16}"/>
              </a:ext>
            </a:extLst>
          </p:cNvPr>
          <p:cNvSpPr txBox="1"/>
          <p:nvPr/>
        </p:nvSpPr>
        <p:spPr>
          <a:xfrm>
            <a:off x="5733481" y="1792991"/>
            <a:ext cx="4897857" cy="1415131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1435"/>
              </a:spcBef>
            </a:pPr>
            <a:r>
              <a:rPr lang="fr-FR" sz="4000" b="1" dirty="0">
                <a:solidFill>
                  <a:srgbClr val="4E2984"/>
                </a:solidFill>
                <a:latin typeface="Rockwell" panose="02060603020205020403" pitchFamily="18" charset="77"/>
                <a:cs typeface="Marselis Slab Pro"/>
              </a:rPr>
              <a:t>Mobilité internationale</a:t>
            </a:r>
            <a:endParaRPr sz="25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pic>
        <p:nvPicPr>
          <p:cNvPr id="7" name="object 4">
            <a:extLst>
              <a:ext uri="{FF2B5EF4-FFF2-40B4-BE49-F238E27FC236}">
                <a16:creationId xmlns:a16="http://schemas.microsoft.com/office/drawing/2014/main" id="{9D227231-4A54-E7CB-C900-A972BB7B3A12}"/>
              </a:ext>
            </a:extLst>
          </p:cNvPr>
          <p:cNvPicPr/>
          <p:nvPr/>
        </p:nvPicPr>
        <p:blipFill>
          <a:blip r:embed="rId3" cstate="print"/>
          <a:srcRect l="7974" t="-293" b="295"/>
          <a:stretch>
            <a:fillRect/>
          </a:stretch>
        </p:blipFill>
        <p:spPr>
          <a:xfrm>
            <a:off x="-1" y="-34925"/>
            <a:ext cx="5524495" cy="7597775"/>
          </a:xfrm>
          <a:prstGeom prst="rect">
            <a:avLst/>
          </a:prstGeom>
        </p:spPr>
      </p:pic>
      <p:sp>
        <p:nvSpPr>
          <p:cNvPr id="9" name="object 27">
            <a:extLst>
              <a:ext uri="{FF2B5EF4-FFF2-40B4-BE49-F238E27FC236}">
                <a16:creationId xmlns:a16="http://schemas.microsoft.com/office/drawing/2014/main" id="{2AD5588A-77CC-08F6-CD4F-812D5FF61CAA}"/>
              </a:ext>
            </a:extLst>
          </p:cNvPr>
          <p:cNvSpPr txBox="1"/>
          <p:nvPr/>
        </p:nvSpPr>
        <p:spPr>
          <a:xfrm>
            <a:off x="5880100" y="3324225"/>
            <a:ext cx="4897857" cy="1517723"/>
          </a:xfrm>
          <a:prstGeom prst="rect">
            <a:avLst/>
          </a:prstGeom>
        </p:spPr>
        <p:txBody>
          <a:bodyPr vert="horz" wrap="square" lIns="0" tIns="182245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1435"/>
              </a:spcBef>
            </a:pPr>
            <a:r>
              <a:rPr lang="fr-FR" sz="2500" b="1" dirty="0">
                <a:solidFill>
                  <a:srgbClr val="4E2984"/>
                </a:solidFill>
                <a:latin typeface="Rockwell" panose="02060603020205020403" pitchFamily="18" charset="77"/>
                <a:cs typeface="Marselis Slab Pro"/>
              </a:rPr>
              <a:t>DRI – </a:t>
            </a:r>
          </a:p>
          <a:p>
            <a:pPr marL="14604">
              <a:lnSpc>
                <a:spcPct val="100000"/>
              </a:lnSpc>
              <a:spcBef>
                <a:spcPts val="1435"/>
              </a:spcBef>
            </a:pPr>
            <a:r>
              <a:rPr lang="fr-FR" sz="2500" b="1" dirty="0">
                <a:solidFill>
                  <a:srgbClr val="4E2984"/>
                </a:solidFill>
                <a:latin typeface="Rockwell" panose="02060603020205020403" pitchFamily="18" charset="77"/>
                <a:cs typeface="Marselis Slab Pro"/>
              </a:rPr>
              <a:t>Direction des Relations Internationales</a:t>
            </a:r>
            <a:endParaRPr sz="25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FC14D0-F014-08B4-7CCA-3E1D6A4E39E3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75231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La DRI à votre disposition pour vous aider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7D7AAB86-A3E7-7360-DD58-7CEF141EF71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228A00E2-38A1-D19E-A343-2D9C8C3DE2DA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3637FC39-8253-29FE-4803-24AF100C01A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grpSp>
        <p:nvGrpSpPr>
          <p:cNvPr id="24" name="Groupe 23">
            <a:extLst>
              <a:ext uri="{FF2B5EF4-FFF2-40B4-BE49-F238E27FC236}">
                <a16:creationId xmlns:a16="http://schemas.microsoft.com/office/drawing/2014/main" id="{D42404AB-CBF4-B860-D11C-47E16C6C0B59}"/>
              </a:ext>
            </a:extLst>
          </p:cNvPr>
          <p:cNvGrpSpPr/>
          <p:nvPr/>
        </p:nvGrpSpPr>
        <p:grpSpPr>
          <a:xfrm>
            <a:off x="1765274" y="2257425"/>
            <a:ext cx="2689397" cy="1429643"/>
            <a:chOff x="1756112" y="2427664"/>
            <a:chExt cx="2689397" cy="1429643"/>
          </a:xfrm>
        </p:grpSpPr>
        <p:sp>
          <p:nvSpPr>
            <p:cNvPr id="10" name="object 13">
              <a:extLst>
                <a:ext uri="{FF2B5EF4-FFF2-40B4-BE49-F238E27FC236}">
                  <a16:creationId xmlns:a16="http://schemas.microsoft.com/office/drawing/2014/main" id="{A217C7D4-52A7-250F-BF08-7D8D232FA6B6}"/>
                </a:ext>
              </a:extLst>
            </p:cNvPr>
            <p:cNvSpPr txBox="1"/>
            <p:nvPr/>
          </p:nvSpPr>
          <p:spPr>
            <a:xfrm>
              <a:off x="1816199" y="2552426"/>
              <a:ext cx="2569222" cy="11648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 marR="5080" indent="-635" algn="ctr">
                <a:lnSpc>
                  <a:spcPct val="116700"/>
                </a:lnSpc>
                <a:spcBef>
                  <a:spcPts val="95"/>
                </a:spcBef>
              </a:pPr>
              <a:r>
                <a:rPr lang="fr-FR" sz="1600" b="1" dirty="0">
                  <a:solidFill>
                    <a:srgbClr val="69AD44"/>
                  </a:solidFill>
                  <a:latin typeface="Arial"/>
                  <a:cs typeface="Arial"/>
                </a:rPr>
                <a:t>Coordinatrice mobilité hors Europe</a:t>
              </a:r>
            </a:p>
            <a:p>
              <a:pPr marL="12700" marR="5080" indent="-635" algn="ctr">
                <a:lnSpc>
                  <a:spcPct val="116700"/>
                </a:lnSpc>
                <a:spcBef>
                  <a:spcPts val="95"/>
                </a:spcBef>
              </a:pPr>
              <a:r>
                <a:rPr sz="1600" dirty="0">
                  <a:latin typeface="Arial"/>
                  <a:cs typeface="Arial"/>
                </a:rPr>
                <a:t>Yannick</a:t>
              </a:r>
              <a:r>
                <a:rPr sz="1600" spc="-60" dirty="0">
                  <a:latin typeface="Arial"/>
                  <a:cs typeface="Arial"/>
                </a:rPr>
                <a:t> </a:t>
              </a:r>
              <a:r>
                <a:rPr sz="1600" spc="-10" dirty="0">
                  <a:latin typeface="Arial"/>
                  <a:cs typeface="Arial"/>
                </a:rPr>
                <a:t>LAMBRON</a:t>
              </a:r>
              <a:endParaRPr lang="fr-FR" sz="1600" spc="-10" dirty="0">
                <a:latin typeface="Arial"/>
                <a:cs typeface="Arial"/>
              </a:endParaRPr>
            </a:p>
            <a:p>
              <a:pPr marL="12700" marR="5080" indent="-635" algn="ctr">
                <a:lnSpc>
                  <a:spcPct val="116700"/>
                </a:lnSpc>
                <a:spcBef>
                  <a:spcPts val="95"/>
                </a:spcBef>
              </a:pPr>
              <a:r>
                <a:rPr lang="fr-FR" sz="1600" spc="-10" dirty="0">
                  <a:latin typeface="Arial"/>
                  <a:cs typeface="Arial"/>
                  <a:hlinkClick r:id="rId4"/>
                </a:rPr>
                <a:t>international.monde@icp.fr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C43A0E25-C186-B709-2F69-3B168C86397E}"/>
                </a:ext>
              </a:extLst>
            </p:cNvPr>
            <p:cNvSpPr/>
            <p:nvPr/>
          </p:nvSpPr>
          <p:spPr>
            <a:xfrm>
              <a:off x="1756112" y="2427664"/>
              <a:ext cx="2689397" cy="1429643"/>
            </a:xfrm>
            <a:prstGeom prst="roundRect">
              <a:avLst/>
            </a:prstGeom>
            <a:noFill/>
            <a:ln w="38100">
              <a:solidFill>
                <a:srgbClr val="69AD4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4375ACE7-3D3F-DEED-7095-B640141F10A7}"/>
              </a:ext>
            </a:extLst>
          </p:cNvPr>
          <p:cNvGrpSpPr/>
          <p:nvPr/>
        </p:nvGrpSpPr>
        <p:grpSpPr>
          <a:xfrm>
            <a:off x="4422276" y="2269226"/>
            <a:ext cx="3371946" cy="1429643"/>
            <a:chOff x="7458863" y="2418599"/>
            <a:chExt cx="3371946" cy="1429643"/>
          </a:xfrm>
        </p:grpSpPr>
        <p:sp>
          <p:nvSpPr>
            <p:cNvPr id="11" name="object 15">
              <a:extLst>
                <a:ext uri="{FF2B5EF4-FFF2-40B4-BE49-F238E27FC236}">
                  <a16:creationId xmlns:a16="http://schemas.microsoft.com/office/drawing/2014/main" id="{993BE77C-F1C0-79C4-D866-AE22C08EEA3A}"/>
                </a:ext>
              </a:extLst>
            </p:cNvPr>
            <p:cNvSpPr txBox="1"/>
            <p:nvPr/>
          </p:nvSpPr>
          <p:spPr>
            <a:xfrm>
              <a:off x="7458863" y="2516718"/>
              <a:ext cx="3371946" cy="116487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439420" marR="431800" indent="-635" algn="ctr">
                <a:lnSpc>
                  <a:spcPct val="116700"/>
                </a:lnSpc>
                <a:spcBef>
                  <a:spcPts val="95"/>
                </a:spcBef>
              </a:pPr>
              <a:r>
                <a:rPr lang="fr-FR" sz="1600" b="1" dirty="0">
                  <a:solidFill>
                    <a:srgbClr val="69AD44"/>
                  </a:solidFill>
                  <a:latin typeface="Arial"/>
                  <a:cs typeface="Arial"/>
                </a:rPr>
                <a:t>Coordinatrice mobilité Europe</a:t>
              </a:r>
            </a:p>
            <a:p>
              <a:pPr marL="439420" marR="431800" indent="-635" algn="ctr">
                <a:lnSpc>
                  <a:spcPct val="116700"/>
                </a:lnSpc>
                <a:spcBef>
                  <a:spcPts val="95"/>
                </a:spcBef>
              </a:pPr>
              <a:r>
                <a:rPr sz="1600" dirty="0">
                  <a:latin typeface="Arial"/>
                  <a:cs typeface="Arial"/>
                </a:rPr>
                <a:t>Victoire</a:t>
              </a:r>
              <a:r>
                <a:rPr sz="1600" spc="-60" dirty="0">
                  <a:latin typeface="Arial"/>
                  <a:cs typeface="Arial"/>
                </a:rPr>
                <a:t> </a:t>
              </a:r>
              <a:r>
                <a:rPr sz="1600" spc="-10" dirty="0">
                  <a:latin typeface="Arial"/>
                  <a:cs typeface="Arial"/>
                </a:rPr>
                <a:t>DESMAREST</a:t>
              </a:r>
              <a:endParaRPr lang="fr-FR" sz="1600" spc="-10" dirty="0">
                <a:latin typeface="Arial"/>
                <a:cs typeface="Arial"/>
              </a:endParaRPr>
            </a:p>
            <a:p>
              <a:pPr marL="439420" marR="431800" indent="-635" algn="ctr">
                <a:lnSpc>
                  <a:spcPct val="116700"/>
                </a:lnSpc>
                <a:spcBef>
                  <a:spcPts val="95"/>
                </a:spcBef>
              </a:pPr>
              <a:r>
                <a:rPr lang="fr-FR" sz="1600" spc="-10" dirty="0">
                  <a:latin typeface="Arial"/>
                  <a:cs typeface="Arial"/>
                  <a:hlinkClick r:id="rId5"/>
                </a:rPr>
                <a:t>international.europe@icp.fr</a:t>
              </a:r>
              <a:endParaRPr sz="1600" dirty="0">
                <a:latin typeface="Arial"/>
                <a:cs typeface="Arial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A610D584-E708-FD60-90E3-4620A692EF46}"/>
                </a:ext>
              </a:extLst>
            </p:cNvPr>
            <p:cNvSpPr/>
            <p:nvPr/>
          </p:nvSpPr>
          <p:spPr>
            <a:xfrm>
              <a:off x="7800138" y="2418599"/>
              <a:ext cx="2689397" cy="1429643"/>
            </a:xfrm>
            <a:prstGeom prst="roundRect">
              <a:avLst/>
            </a:prstGeom>
            <a:noFill/>
            <a:ln w="38100">
              <a:solidFill>
                <a:srgbClr val="69AD4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6FE3907A-7045-C9F7-6A76-72D52570423C}"/>
              </a:ext>
            </a:extLst>
          </p:cNvPr>
          <p:cNvGrpSpPr/>
          <p:nvPr/>
        </p:nvGrpSpPr>
        <p:grpSpPr>
          <a:xfrm>
            <a:off x="6521904" y="4302494"/>
            <a:ext cx="2807209" cy="1429643"/>
            <a:chOff x="6480971" y="2584680"/>
            <a:chExt cx="2807209" cy="1429643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35C9611-7A1D-7C93-3A64-8963C77FAE5F}"/>
                </a:ext>
              </a:extLst>
            </p:cNvPr>
            <p:cNvSpPr/>
            <p:nvPr/>
          </p:nvSpPr>
          <p:spPr>
            <a:xfrm>
              <a:off x="6598783" y="2584680"/>
              <a:ext cx="2689397" cy="1429643"/>
            </a:xfrm>
            <a:prstGeom prst="roundRect">
              <a:avLst/>
            </a:prstGeom>
            <a:noFill/>
            <a:ln w="38100">
              <a:solidFill>
                <a:srgbClr val="69AD4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object 9">
              <a:extLst>
                <a:ext uri="{FF2B5EF4-FFF2-40B4-BE49-F238E27FC236}">
                  <a16:creationId xmlns:a16="http://schemas.microsoft.com/office/drawing/2014/main" id="{F8CCFED5-5346-389B-AF97-594B653D72B8}"/>
                </a:ext>
              </a:extLst>
            </p:cNvPr>
            <p:cNvSpPr txBox="1"/>
            <p:nvPr/>
          </p:nvSpPr>
          <p:spPr>
            <a:xfrm>
              <a:off x="6829767" y="3145212"/>
              <a:ext cx="2340601" cy="56682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indent="246379"/>
              <a:r>
                <a:rPr lang="fr-FR" dirty="0">
                  <a:latin typeface="Arial"/>
                  <a:cs typeface="Arial"/>
                </a:rPr>
                <a:t>Daniel OLLIVIER</a:t>
              </a:r>
            </a:p>
            <a:p>
              <a:pPr marL="12700" marR="5080" indent="246379"/>
              <a:r>
                <a:rPr lang="fr-FR" dirty="0">
                  <a:latin typeface="Arial"/>
                  <a:cs typeface="Arial"/>
                  <a:hlinkClick r:id="rId6"/>
                </a:rPr>
                <a:t>d.ollivier@icp.fr</a:t>
              </a:r>
              <a:endParaRPr lang="fr-FR" dirty="0">
                <a:latin typeface="Arial"/>
                <a:cs typeface="Arial"/>
              </a:endParaRPr>
            </a:p>
          </p:txBody>
        </p:sp>
        <p:sp>
          <p:nvSpPr>
            <p:cNvPr id="21" name="object 9">
              <a:extLst>
                <a:ext uri="{FF2B5EF4-FFF2-40B4-BE49-F238E27FC236}">
                  <a16:creationId xmlns:a16="http://schemas.microsoft.com/office/drawing/2014/main" id="{116EEC1A-0507-C035-BB62-ED506E56DFA0}"/>
                </a:ext>
              </a:extLst>
            </p:cNvPr>
            <p:cNvSpPr txBox="1"/>
            <p:nvPr/>
          </p:nvSpPr>
          <p:spPr>
            <a:xfrm>
              <a:off x="6480971" y="2775867"/>
              <a:ext cx="2689397" cy="2898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indent="246379" algn="ctr"/>
              <a:r>
                <a:rPr lang="fr-FR" b="1" dirty="0">
                  <a:solidFill>
                    <a:srgbClr val="69AD44"/>
                  </a:solidFill>
                  <a:latin typeface="Arial"/>
                  <a:cs typeface="Arial"/>
                </a:rPr>
                <a:t>Directeur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4291FCD7-E31C-0E77-7420-9B7686AE82F6}"/>
              </a:ext>
            </a:extLst>
          </p:cNvPr>
          <p:cNvGrpSpPr/>
          <p:nvPr/>
        </p:nvGrpSpPr>
        <p:grpSpPr>
          <a:xfrm>
            <a:off x="2564431" y="4296187"/>
            <a:ext cx="3540125" cy="1429643"/>
            <a:chOff x="2555269" y="4466426"/>
            <a:chExt cx="3540125" cy="1429643"/>
          </a:xfrm>
        </p:grpSpPr>
        <p:sp>
          <p:nvSpPr>
            <p:cNvPr id="6" name="object 9">
              <a:extLst>
                <a:ext uri="{FF2B5EF4-FFF2-40B4-BE49-F238E27FC236}">
                  <a16:creationId xmlns:a16="http://schemas.microsoft.com/office/drawing/2014/main" id="{AAE49B2F-12BA-1558-9D1A-D6A693B1C8C1}"/>
                </a:ext>
              </a:extLst>
            </p:cNvPr>
            <p:cNvSpPr txBox="1"/>
            <p:nvPr/>
          </p:nvSpPr>
          <p:spPr>
            <a:xfrm>
              <a:off x="2555269" y="4687237"/>
              <a:ext cx="3540125" cy="934551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69AD4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Chargé de mission</a:t>
              </a:r>
            </a:p>
            <a:p>
              <a:pPr marL="12700" marR="5080" algn="ctr">
                <a:lnSpc>
                  <a:spcPct val="116700"/>
                </a:lnSpc>
                <a:spcBef>
                  <a:spcPts val="95"/>
                </a:spcBef>
              </a:pPr>
              <a:r>
                <a:rPr dirty="0">
                  <a:latin typeface="Arial"/>
                  <a:cs typeface="Arial"/>
                </a:rPr>
                <a:t>Christophe</a:t>
              </a:r>
              <a:r>
                <a:rPr spc="-125" dirty="0">
                  <a:latin typeface="Arial"/>
                  <a:cs typeface="Arial"/>
                </a:rPr>
                <a:t> </a:t>
              </a:r>
              <a:r>
                <a:rPr spc="-10" dirty="0">
                  <a:latin typeface="Arial"/>
                  <a:cs typeface="Arial"/>
                </a:rPr>
                <a:t>FARGES</a:t>
              </a:r>
              <a:endParaRPr lang="fr-FR" spc="-10" dirty="0">
                <a:latin typeface="Arial"/>
                <a:cs typeface="Arial"/>
              </a:endParaRPr>
            </a:p>
            <a:p>
              <a:pPr marL="12700" marR="5080" algn="ctr">
                <a:lnSpc>
                  <a:spcPct val="116700"/>
                </a:lnSpc>
                <a:spcBef>
                  <a:spcPts val="95"/>
                </a:spcBef>
              </a:pPr>
              <a:r>
                <a:rPr lang="fr-FR" spc="-10" dirty="0">
                  <a:latin typeface="Arial"/>
                  <a:cs typeface="Arial"/>
                  <a:hlinkClick r:id="rId7"/>
                </a:rPr>
                <a:t>c.farges@icp.fr</a:t>
              </a:r>
              <a:endParaRPr dirty="0">
                <a:latin typeface="Arial"/>
                <a:cs typeface="Arial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2FBF198-E62E-C30B-9BC5-2A9075D10E68}"/>
                </a:ext>
              </a:extLst>
            </p:cNvPr>
            <p:cNvSpPr/>
            <p:nvPr/>
          </p:nvSpPr>
          <p:spPr>
            <a:xfrm>
              <a:off x="2967394" y="4466426"/>
              <a:ext cx="2689397" cy="1429643"/>
            </a:xfrm>
            <a:prstGeom prst="roundRect">
              <a:avLst/>
            </a:prstGeom>
            <a:noFill/>
            <a:ln w="38100">
              <a:solidFill>
                <a:srgbClr val="69AD4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" name="object 17">
            <a:extLst>
              <a:ext uri="{FF2B5EF4-FFF2-40B4-BE49-F238E27FC236}">
                <a16:creationId xmlns:a16="http://schemas.microsoft.com/office/drawing/2014/main" id="{F9358937-DD98-F315-59B0-335BC6457C09}"/>
              </a:ext>
            </a:extLst>
          </p:cNvPr>
          <p:cNvSpPr txBox="1"/>
          <p:nvPr/>
        </p:nvSpPr>
        <p:spPr>
          <a:xfrm>
            <a:off x="7777831" y="2406637"/>
            <a:ext cx="2689397" cy="1177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6700"/>
              </a:lnSpc>
              <a:spcBef>
                <a:spcPts val="95"/>
              </a:spcBef>
            </a:pPr>
            <a:r>
              <a:rPr lang="en-US" sz="1600" b="1" dirty="0" err="1">
                <a:solidFill>
                  <a:srgbClr val="69AD44"/>
                </a:solidFill>
                <a:latin typeface="Arial"/>
                <a:cs typeface="Arial"/>
              </a:rPr>
              <a:t>Coordinatrice</a:t>
            </a:r>
            <a:r>
              <a:rPr lang="en-US" sz="1600" b="1" dirty="0">
                <a:solidFill>
                  <a:srgbClr val="69AD44"/>
                </a:solidFill>
                <a:latin typeface="Arial"/>
                <a:cs typeface="Arial"/>
              </a:rPr>
              <a:t> Asie </a:t>
            </a:r>
          </a:p>
          <a:p>
            <a:pPr marL="12700" marR="5080" algn="ctr">
              <a:lnSpc>
                <a:spcPct val="116700"/>
              </a:lnSpc>
              <a:spcBef>
                <a:spcPts val="95"/>
              </a:spcBef>
            </a:pPr>
            <a:r>
              <a:rPr lang="en-US" sz="1600" b="1" dirty="0">
                <a:solidFill>
                  <a:srgbClr val="69AD44"/>
                </a:solidFill>
                <a:latin typeface="Arial"/>
                <a:cs typeface="Arial"/>
              </a:rPr>
              <a:t>et Study Abroad</a:t>
            </a:r>
          </a:p>
          <a:p>
            <a:pPr marL="12700" marR="5080" algn="ctr">
              <a:lnSpc>
                <a:spcPct val="116700"/>
              </a:lnSpc>
              <a:spcBef>
                <a:spcPts val="95"/>
              </a:spcBef>
            </a:pPr>
            <a:r>
              <a:rPr lang="fr-FR" sz="1600" dirty="0" err="1">
                <a:latin typeface="Arial"/>
                <a:cs typeface="Arial"/>
              </a:rPr>
              <a:t>Jissely</a:t>
            </a:r>
            <a:r>
              <a:rPr lang="fr-FR" sz="1600" dirty="0">
                <a:latin typeface="Arial"/>
                <a:cs typeface="Arial"/>
              </a:rPr>
              <a:t> EK ALFONSIN</a:t>
            </a:r>
            <a:endParaRPr lang="fr-FR" sz="1600" spc="-20" dirty="0">
              <a:latin typeface="Arial"/>
              <a:cs typeface="Arial"/>
            </a:endParaRPr>
          </a:p>
          <a:p>
            <a:pPr marL="12700" marR="5080" algn="ctr">
              <a:lnSpc>
                <a:spcPct val="116700"/>
              </a:lnSpc>
              <a:spcBef>
                <a:spcPts val="95"/>
              </a:spcBef>
            </a:pPr>
            <a:r>
              <a:rPr lang="fr-FR" sz="1600" spc="-20" dirty="0">
                <a:latin typeface="Arial"/>
                <a:cs typeface="Arial"/>
                <a:hlinkClick r:id="rId8"/>
              </a:rPr>
              <a:t>icp.mobility@icp.fr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57CE620-9E65-64E3-DBD5-BBD769A7C3EA}"/>
              </a:ext>
            </a:extLst>
          </p:cNvPr>
          <p:cNvSpPr/>
          <p:nvPr/>
        </p:nvSpPr>
        <p:spPr>
          <a:xfrm>
            <a:off x="7821915" y="2269226"/>
            <a:ext cx="2689397" cy="1429643"/>
          </a:xfrm>
          <a:prstGeom prst="roundRect">
            <a:avLst/>
          </a:prstGeom>
          <a:noFill/>
          <a:ln w="38100">
            <a:solidFill>
              <a:srgbClr val="69AD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1F164-B456-9B0C-42AF-2C109C91D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4297BC-3239-24BB-674A-8F61448E6F44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E48A6AF7-0091-E4A3-485C-CFF1EAD786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50847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Mobilités de l’ICP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0FF248B5-C611-D031-1169-F5D6C1F25B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A7C79CE8-05CD-B178-505D-8C58BFF3BA7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9620232B-73FC-789E-DC27-A35D1A9B7939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0471E8C0-6C70-CD0D-8EF5-C7B9DD653C4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7" name="object 32">
            <a:extLst>
              <a:ext uri="{FF2B5EF4-FFF2-40B4-BE49-F238E27FC236}">
                <a16:creationId xmlns:a16="http://schemas.microsoft.com/office/drawing/2014/main" id="{D1ACBD08-08F9-33BD-8F52-99837F804473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9C05D666-CCFF-AC67-EDDE-F166F77965FA}"/>
              </a:ext>
            </a:extLst>
          </p:cNvPr>
          <p:cNvGrpSpPr/>
          <p:nvPr/>
        </p:nvGrpSpPr>
        <p:grpSpPr>
          <a:xfrm>
            <a:off x="3759817" y="2018415"/>
            <a:ext cx="6697230" cy="3943350"/>
            <a:chOff x="2679700" y="2638425"/>
            <a:chExt cx="6697230" cy="3943350"/>
          </a:xfrm>
        </p:grpSpPr>
        <p:grpSp>
          <p:nvGrpSpPr>
            <p:cNvPr id="12" name="Groupe 11">
              <a:extLst>
                <a:ext uri="{FF2B5EF4-FFF2-40B4-BE49-F238E27FC236}">
                  <a16:creationId xmlns:a16="http://schemas.microsoft.com/office/drawing/2014/main" id="{7A42F2A1-8EF3-AE1F-3DBC-383371D8037A}"/>
                </a:ext>
              </a:extLst>
            </p:cNvPr>
            <p:cNvGrpSpPr/>
            <p:nvPr/>
          </p:nvGrpSpPr>
          <p:grpSpPr>
            <a:xfrm>
              <a:off x="2679700" y="2638425"/>
              <a:ext cx="6697230" cy="3943350"/>
              <a:chOff x="1803374" y="1876425"/>
              <a:chExt cx="6503099" cy="3829045"/>
            </a:xfrm>
          </p:grpSpPr>
          <p:grpSp>
            <p:nvGrpSpPr>
              <p:cNvPr id="8" name="object 3">
                <a:extLst>
                  <a:ext uri="{FF2B5EF4-FFF2-40B4-BE49-F238E27FC236}">
                    <a16:creationId xmlns:a16="http://schemas.microsoft.com/office/drawing/2014/main" id="{1D622400-A780-6A9C-6E83-4C0294F6AEEF}"/>
                  </a:ext>
                </a:extLst>
              </p:cNvPr>
              <p:cNvGrpSpPr/>
              <p:nvPr/>
            </p:nvGrpSpPr>
            <p:grpSpPr>
              <a:xfrm>
                <a:off x="1803374" y="1876425"/>
                <a:ext cx="6503099" cy="3175181"/>
                <a:chOff x="889297" y="3101430"/>
                <a:chExt cx="11121690" cy="5430238"/>
              </a:xfrm>
            </p:grpSpPr>
            <p:sp>
              <p:nvSpPr>
                <p:cNvPr id="9" name="object 4">
                  <a:extLst>
                    <a:ext uri="{FF2B5EF4-FFF2-40B4-BE49-F238E27FC236}">
                      <a16:creationId xmlns:a16="http://schemas.microsoft.com/office/drawing/2014/main" id="{8D745A37-7C74-B634-34CA-D1264F082528}"/>
                    </a:ext>
                  </a:extLst>
                </p:cNvPr>
                <p:cNvSpPr/>
                <p:nvPr/>
              </p:nvSpPr>
              <p:spPr>
                <a:xfrm>
                  <a:off x="11154168" y="7743316"/>
                  <a:ext cx="454659" cy="4527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4659" h="452754">
                      <a:moveTo>
                        <a:pt x="300964" y="245770"/>
                      </a:moveTo>
                      <a:lnTo>
                        <a:pt x="300786" y="239102"/>
                      </a:lnTo>
                      <a:lnTo>
                        <a:pt x="296735" y="234924"/>
                      </a:lnTo>
                      <a:lnTo>
                        <a:pt x="285267" y="233680"/>
                      </a:lnTo>
                      <a:lnTo>
                        <a:pt x="281012" y="231241"/>
                      </a:lnTo>
                      <a:lnTo>
                        <a:pt x="278282" y="228625"/>
                      </a:lnTo>
                      <a:lnTo>
                        <a:pt x="268414" y="221729"/>
                      </a:lnTo>
                      <a:lnTo>
                        <a:pt x="260121" y="208711"/>
                      </a:lnTo>
                      <a:lnTo>
                        <a:pt x="251663" y="200329"/>
                      </a:lnTo>
                      <a:lnTo>
                        <a:pt x="241249" y="207302"/>
                      </a:lnTo>
                      <a:lnTo>
                        <a:pt x="238645" y="213575"/>
                      </a:lnTo>
                      <a:lnTo>
                        <a:pt x="238328" y="219405"/>
                      </a:lnTo>
                      <a:lnTo>
                        <a:pt x="238734" y="225171"/>
                      </a:lnTo>
                      <a:lnTo>
                        <a:pt x="238277" y="231241"/>
                      </a:lnTo>
                      <a:lnTo>
                        <a:pt x="236118" y="236512"/>
                      </a:lnTo>
                      <a:lnTo>
                        <a:pt x="232562" y="238963"/>
                      </a:lnTo>
                      <a:lnTo>
                        <a:pt x="227393" y="240830"/>
                      </a:lnTo>
                      <a:lnTo>
                        <a:pt x="220421" y="244348"/>
                      </a:lnTo>
                      <a:lnTo>
                        <a:pt x="209219" y="252450"/>
                      </a:lnTo>
                      <a:lnTo>
                        <a:pt x="207086" y="263766"/>
                      </a:lnTo>
                      <a:lnTo>
                        <a:pt x="214464" y="269125"/>
                      </a:lnTo>
                      <a:lnTo>
                        <a:pt x="212318" y="274840"/>
                      </a:lnTo>
                      <a:lnTo>
                        <a:pt x="208140" y="279234"/>
                      </a:lnTo>
                      <a:lnTo>
                        <a:pt x="200393" y="284060"/>
                      </a:lnTo>
                      <a:lnTo>
                        <a:pt x="185889" y="291045"/>
                      </a:lnTo>
                      <a:lnTo>
                        <a:pt x="166077" y="296468"/>
                      </a:lnTo>
                      <a:lnTo>
                        <a:pt x="160528" y="299859"/>
                      </a:lnTo>
                      <a:lnTo>
                        <a:pt x="155054" y="304977"/>
                      </a:lnTo>
                      <a:lnTo>
                        <a:pt x="158267" y="308787"/>
                      </a:lnTo>
                      <a:lnTo>
                        <a:pt x="151485" y="311886"/>
                      </a:lnTo>
                      <a:lnTo>
                        <a:pt x="145021" y="313309"/>
                      </a:lnTo>
                      <a:lnTo>
                        <a:pt x="130848" y="313550"/>
                      </a:lnTo>
                      <a:lnTo>
                        <a:pt x="123863" y="315696"/>
                      </a:lnTo>
                      <a:lnTo>
                        <a:pt x="118732" y="319862"/>
                      </a:lnTo>
                      <a:lnTo>
                        <a:pt x="110032" y="330504"/>
                      </a:lnTo>
                      <a:lnTo>
                        <a:pt x="105168" y="334403"/>
                      </a:lnTo>
                      <a:lnTo>
                        <a:pt x="98615" y="337858"/>
                      </a:lnTo>
                      <a:lnTo>
                        <a:pt x="90157" y="334162"/>
                      </a:lnTo>
                      <a:lnTo>
                        <a:pt x="83019" y="337261"/>
                      </a:lnTo>
                      <a:lnTo>
                        <a:pt x="76936" y="341350"/>
                      </a:lnTo>
                      <a:lnTo>
                        <a:pt x="67195" y="352488"/>
                      </a:lnTo>
                      <a:lnTo>
                        <a:pt x="61595" y="356908"/>
                      </a:lnTo>
                      <a:lnTo>
                        <a:pt x="54330" y="360730"/>
                      </a:lnTo>
                      <a:lnTo>
                        <a:pt x="48133" y="357860"/>
                      </a:lnTo>
                      <a:lnTo>
                        <a:pt x="40754" y="359537"/>
                      </a:lnTo>
                      <a:lnTo>
                        <a:pt x="7302" y="392176"/>
                      </a:lnTo>
                      <a:lnTo>
                        <a:pt x="13970" y="395033"/>
                      </a:lnTo>
                      <a:lnTo>
                        <a:pt x="12534" y="401701"/>
                      </a:lnTo>
                      <a:lnTo>
                        <a:pt x="8902" y="408419"/>
                      </a:lnTo>
                      <a:lnTo>
                        <a:pt x="3327" y="416356"/>
                      </a:lnTo>
                      <a:lnTo>
                        <a:pt x="0" y="424383"/>
                      </a:lnTo>
                      <a:lnTo>
                        <a:pt x="3124" y="431368"/>
                      </a:lnTo>
                      <a:lnTo>
                        <a:pt x="13360" y="433120"/>
                      </a:lnTo>
                      <a:lnTo>
                        <a:pt x="24917" y="427748"/>
                      </a:lnTo>
                      <a:lnTo>
                        <a:pt x="36220" y="420154"/>
                      </a:lnTo>
                      <a:lnTo>
                        <a:pt x="45631" y="415277"/>
                      </a:lnTo>
                      <a:lnTo>
                        <a:pt x="54813" y="415074"/>
                      </a:lnTo>
                      <a:lnTo>
                        <a:pt x="61531" y="418719"/>
                      </a:lnTo>
                      <a:lnTo>
                        <a:pt x="73494" y="430999"/>
                      </a:lnTo>
                      <a:lnTo>
                        <a:pt x="81826" y="438391"/>
                      </a:lnTo>
                      <a:lnTo>
                        <a:pt x="81356" y="436600"/>
                      </a:lnTo>
                      <a:lnTo>
                        <a:pt x="102184" y="440410"/>
                      </a:lnTo>
                      <a:lnTo>
                        <a:pt x="101955" y="441845"/>
                      </a:lnTo>
                      <a:lnTo>
                        <a:pt x="111836" y="448157"/>
                      </a:lnTo>
                      <a:lnTo>
                        <a:pt x="129133" y="452437"/>
                      </a:lnTo>
                      <a:lnTo>
                        <a:pt x="143027" y="444080"/>
                      </a:lnTo>
                      <a:lnTo>
                        <a:pt x="153250" y="428523"/>
                      </a:lnTo>
                      <a:lnTo>
                        <a:pt x="159575" y="411226"/>
                      </a:lnTo>
                      <a:lnTo>
                        <a:pt x="173812" y="410413"/>
                      </a:lnTo>
                      <a:lnTo>
                        <a:pt x="184886" y="405892"/>
                      </a:lnTo>
                      <a:lnTo>
                        <a:pt x="192506" y="397446"/>
                      </a:lnTo>
                      <a:lnTo>
                        <a:pt x="199351" y="373722"/>
                      </a:lnTo>
                      <a:lnTo>
                        <a:pt x="205054" y="365569"/>
                      </a:lnTo>
                      <a:lnTo>
                        <a:pt x="213715" y="359397"/>
                      </a:lnTo>
                      <a:lnTo>
                        <a:pt x="225539" y="354177"/>
                      </a:lnTo>
                      <a:lnTo>
                        <a:pt x="245427" y="349275"/>
                      </a:lnTo>
                      <a:lnTo>
                        <a:pt x="253212" y="344881"/>
                      </a:lnTo>
                      <a:lnTo>
                        <a:pt x="257200" y="335711"/>
                      </a:lnTo>
                      <a:lnTo>
                        <a:pt x="256476" y="327291"/>
                      </a:lnTo>
                      <a:lnTo>
                        <a:pt x="253847" y="319366"/>
                      </a:lnTo>
                      <a:lnTo>
                        <a:pt x="251879" y="311391"/>
                      </a:lnTo>
                      <a:lnTo>
                        <a:pt x="253161" y="302831"/>
                      </a:lnTo>
                      <a:lnTo>
                        <a:pt x="257009" y="297014"/>
                      </a:lnTo>
                      <a:lnTo>
                        <a:pt x="273278" y="281863"/>
                      </a:lnTo>
                      <a:lnTo>
                        <a:pt x="279476" y="274370"/>
                      </a:lnTo>
                      <a:lnTo>
                        <a:pt x="281851" y="268884"/>
                      </a:lnTo>
                      <a:lnTo>
                        <a:pt x="287921" y="261620"/>
                      </a:lnTo>
                      <a:lnTo>
                        <a:pt x="297345" y="251879"/>
                      </a:lnTo>
                      <a:lnTo>
                        <a:pt x="300964" y="245770"/>
                      </a:lnTo>
                      <a:close/>
                    </a:path>
                    <a:path w="454659" h="452754">
                      <a:moveTo>
                        <a:pt x="454177" y="82981"/>
                      </a:moveTo>
                      <a:lnTo>
                        <a:pt x="453898" y="75323"/>
                      </a:lnTo>
                      <a:lnTo>
                        <a:pt x="448233" y="70129"/>
                      </a:lnTo>
                      <a:lnTo>
                        <a:pt x="440690" y="69583"/>
                      </a:lnTo>
                      <a:lnTo>
                        <a:pt x="434149" y="73126"/>
                      </a:lnTo>
                      <a:lnTo>
                        <a:pt x="431507" y="80200"/>
                      </a:lnTo>
                      <a:lnTo>
                        <a:pt x="425919" y="78041"/>
                      </a:lnTo>
                      <a:lnTo>
                        <a:pt x="415607" y="69837"/>
                      </a:lnTo>
                      <a:lnTo>
                        <a:pt x="409486" y="67335"/>
                      </a:lnTo>
                      <a:lnTo>
                        <a:pt x="409105" y="76987"/>
                      </a:lnTo>
                      <a:lnTo>
                        <a:pt x="414528" y="84074"/>
                      </a:lnTo>
                      <a:lnTo>
                        <a:pt x="420382" y="90081"/>
                      </a:lnTo>
                      <a:lnTo>
                        <a:pt x="421271" y="96520"/>
                      </a:lnTo>
                      <a:lnTo>
                        <a:pt x="412216" y="97828"/>
                      </a:lnTo>
                      <a:lnTo>
                        <a:pt x="409244" y="101523"/>
                      </a:lnTo>
                      <a:lnTo>
                        <a:pt x="409130" y="115938"/>
                      </a:lnTo>
                      <a:lnTo>
                        <a:pt x="400888" y="115582"/>
                      </a:lnTo>
                      <a:lnTo>
                        <a:pt x="393750" y="114071"/>
                      </a:lnTo>
                      <a:lnTo>
                        <a:pt x="379006" y="109270"/>
                      </a:lnTo>
                      <a:lnTo>
                        <a:pt x="379539" y="97624"/>
                      </a:lnTo>
                      <a:lnTo>
                        <a:pt x="375970" y="87464"/>
                      </a:lnTo>
                      <a:lnTo>
                        <a:pt x="368287" y="80619"/>
                      </a:lnTo>
                      <a:lnTo>
                        <a:pt x="356501" y="78892"/>
                      </a:lnTo>
                      <a:lnTo>
                        <a:pt x="356146" y="71272"/>
                      </a:lnTo>
                      <a:lnTo>
                        <a:pt x="351383" y="71145"/>
                      </a:lnTo>
                      <a:lnTo>
                        <a:pt x="348170" y="74129"/>
                      </a:lnTo>
                      <a:lnTo>
                        <a:pt x="346735" y="79006"/>
                      </a:lnTo>
                      <a:lnTo>
                        <a:pt x="336384" y="69126"/>
                      </a:lnTo>
                      <a:lnTo>
                        <a:pt x="328764" y="68414"/>
                      </a:lnTo>
                      <a:lnTo>
                        <a:pt x="327901" y="54076"/>
                      </a:lnTo>
                      <a:lnTo>
                        <a:pt x="322376" y="43497"/>
                      </a:lnTo>
                      <a:lnTo>
                        <a:pt x="312102" y="37096"/>
                      </a:lnTo>
                      <a:lnTo>
                        <a:pt x="296976" y="35293"/>
                      </a:lnTo>
                      <a:lnTo>
                        <a:pt x="295554" y="22098"/>
                      </a:lnTo>
                      <a:lnTo>
                        <a:pt x="290436" y="11861"/>
                      </a:lnTo>
                      <a:lnTo>
                        <a:pt x="281686" y="4711"/>
                      </a:lnTo>
                      <a:lnTo>
                        <a:pt x="269354" y="749"/>
                      </a:lnTo>
                      <a:lnTo>
                        <a:pt x="258394" y="0"/>
                      </a:lnTo>
                      <a:lnTo>
                        <a:pt x="245770" y="825"/>
                      </a:lnTo>
                      <a:lnTo>
                        <a:pt x="239318" y="4089"/>
                      </a:lnTo>
                      <a:lnTo>
                        <a:pt x="246849" y="10642"/>
                      </a:lnTo>
                      <a:lnTo>
                        <a:pt x="254469" y="14325"/>
                      </a:lnTo>
                      <a:lnTo>
                        <a:pt x="263156" y="15278"/>
                      </a:lnTo>
                      <a:lnTo>
                        <a:pt x="272923" y="21958"/>
                      </a:lnTo>
                      <a:lnTo>
                        <a:pt x="275666" y="20167"/>
                      </a:lnTo>
                      <a:lnTo>
                        <a:pt x="279476" y="28143"/>
                      </a:lnTo>
                      <a:lnTo>
                        <a:pt x="275297" y="32918"/>
                      </a:lnTo>
                      <a:lnTo>
                        <a:pt x="276021" y="34340"/>
                      </a:lnTo>
                      <a:lnTo>
                        <a:pt x="282879" y="40538"/>
                      </a:lnTo>
                      <a:lnTo>
                        <a:pt x="292950" y="45453"/>
                      </a:lnTo>
                      <a:lnTo>
                        <a:pt x="300126" y="51295"/>
                      </a:lnTo>
                      <a:lnTo>
                        <a:pt x="298284" y="60312"/>
                      </a:lnTo>
                      <a:lnTo>
                        <a:pt x="310210" y="61493"/>
                      </a:lnTo>
                      <a:lnTo>
                        <a:pt x="317080" y="64287"/>
                      </a:lnTo>
                      <a:lnTo>
                        <a:pt x="320802" y="70446"/>
                      </a:lnTo>
                      <a:lnTo>
                        <a:pt x="323278" y="81749"/>
                      </a:lnTo>
                      <a:lnTo>
                        <a:pt x="328422" y="101765"/>
                      </a:lnTo>
                      <a:lnTo>
                        <a:pt x="309460" y="135559"/>
                      </a:lnTo>
                      <a:lnTo>
                        <a:pt x="282803" y="140716"/>
                      </a:lnTo>
                      <a:lnTo>
                        <a:pt x="271970" y="140474"/>
                      </a:lnTo>
                      <a:lnTo>
                        <a:pt x="275666" y="151917"/>
                      </a:lnTo>
                      <a:lnTo>
                        <a:pt x="280466" y="156959"/>
                      </a:lnTo>
                      <a:lnTo>
                        <a:pt x="288861" y="159359"/>
                      </a:lnTo>
                      <a:lnTo>
                        <a:pt x="298208" y="160058"/>
                      </a:lnTo>
                      <a:lnTo>
                        <a:pt x="305904" y="160007"/>
                      </a:lnTo>
                      <a:lnTo>
                        <a:pt x="301294" y="167182"/>
                      </a:lnTo>
                      <a:lnTo>
                        <a:pt x="301142" y="171780"/>
                      </a:lnTo>
                      <a:lnTo>
                        <a:pt x="304723" y="174713"/>
                      </a:lnTo>
                      <a:lnTo>
                        <a:pt x="337566" y="185140"/>
                      </a:lnTo>
                      <a:lnTo>
                        <a:pt x="336613" y="193725"/>
                      </a:lnTo>
                      <a:lnTo>
                        <a:pt x="343522" y="190627"/>
                      </a:lnTo>
                      <a:lnTo>
                        <a:pt x="344474" y="196824"/>
                      </a:lnTo>
                      <a:lnTo>
                        <a:pt x="343890" y="203390"/>
                      </a:lnTo>
                      <a:lnTo>
                        <a:pt x="340918" y="209143"/>
                      </a:lnTo>
                      <a:lnTo>
                        <a:pt x="328041" y="224929"/>
                      </a:lnTo>
                      <a:lnTo>
                        <a:pt x="320903" y="229819"/>
                      </a:lnTo>
                      <a:lnTo>
                        <a:pt x="322808" y="246253"/>
                      </a:lnTo>
                      <a:lnTo>
                        <a:pt x="332219" y="249351"/>
                      </a:lnTo>
                      <a:lnTo>
                        <a:pt x="331381" y="258762"/>
                      </a:lnTo>
                      <a:lnTo>
                        <a:pt x="339166" y="258292"/>
                      </a:lnTo>
                      <a:lnTo>
                        <a:pt x="347764" y="254622"/>
                      </a:lnTo>
                      <a:lnTo>
                        <a:pt x="355676" y="249212"/>
                      </a:lnTo>
                      <a:lnTo>
                        <a:pt x="361378" y="243509"/>
                      </a:lnTo>
                      <a:lnTo>
                        <a:pt x="367220" y="235889"/>
                      </a:lnTo>
                      <a:lnTo>
                        <a:pt x="363651" y="229095"/>
                      </a:lnTo>
                      <a:lnTo>
                        <a:pt x="367093" y="222313"/>
                      </a:lnTo>
                      <a:lnTo>
                        <a:pt x="382333" y="204317"/>
                      </a:lnTo>
                      <a:lnTo>
                        <a:pt x="387578" y="201345"/>
                      </a:lnTo>
                      <a:lnTo>
                        <a:pt x="397573" y="203492"/>
                      </a:lnTo>
                      <a:lnTo>
                        <a:pt x="403771" y="203250"/>
                      </a:lnTo>
                      <a:lnTo>
                        <a:pt x="397814" y="176542"/>
                      </a:lnTo>
                      <a:lnTo>
                        <a:pt x="398640" y="163423"/>
                      </a:lnTo>
                      <a:lnTo>
                        <a:pt x="410083" y="163588"/>
                      </a:lnTo>
                      <a:lnTo>
                        <a:pt x="407454" y="159893"/>
                      </a:lnTo>
                      <a:lnTo>
                        <a:pt x="406273" y="155244"/>
                      </a:lnTo>
                      <a:lnTo>
                        <a:pt x="406742" y="150723"/>
                      </a:lnTo>
                      <a:lnTo>
                        <a:pt x="412102" y="150596"/>
                      </a:lnTo>
                      <a:lnTo>
                        <a:pt x="421386" y="157035"/>
                      </a:lnTo>
                      <a:lnTo>
                        <a:pt x="431038" y="152387"/>
                      </a:lnTo>
                      <a:lnTo>
                        <a:pt x="433895" y="139280"/>
                      </a:lnTo>
                      <a:lnTo>
                        <a:pt x="436981" y="135001"/>
                      </a:lnTo>
                      <a:lnTo>
                        <a:pt x="442645" y="127558"/>
                      </a:lnTo>
                      <a:lnTo>
                        <a:pt x="448132" y="118630"/>
                      </a:lnTo>
                      <a:lnTo>
                        <a:pt x="449097" y="109816"/>
                      </a:lnTo>
                      <a:lnTo>
                        <a:pt x="441159" y="102717"/>
                      </a:lnTo>
                      <a:lnTo>
                        <a:pt x="443674" y="95859"/>
                      </a:lnTo>
                      <a:lnTo>
                        <a:pt x="449402" y="89547"/>
                      </a:lnTo>
                      <a:lnTo>
                        <a:pt x="454177" y="82981"/>
                      </a:lnTo>
                      <a:close/>
                    </a:path>
                  </a:pathLst>
                </a:custGeom>
                <a:solidFill>
                  <a:srgbClr val="80CC32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pic>
              <p:nvPicPr>
                <p:cNvPr id="10" name="object 5">
                  <a:extLst>
                    <a:ext uri="{FF2B5EF4-FFF2-40B4-BE49-F238E27FC236}">
                      <a16:creationId xmlns:a16="http://schemas.microsoft.com/office/drawing/2014/main" id="{D1FE3FA2-79E6-0790-7F0D-59139CDE8DB1}"/>
                    </a:ext>
                  </a:extLst>
                </p:cNvPr>
                <p:cNvPicPr/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889297" y="3101430"/>
                  <a:ext cx="11121690" cy="5430238"/>
                </a:xfrm>
                <a:prstGeom prst="rect">
                  <a:avLst/>
                </a:prstGeom>
              </p:spPr>
            </p:pic>
          </p:grpSp>
          <p:sp>
            <p:nvSpPr>
              <p:cNvPr id="11" name="object 6">
                <a:extLst>
                  <a:ext uri="{FF2B5EF4-FFF2-40B4-BE49-F238E27FC236}">
                    <a16:creationId xmlns:a16="http://schemas.microsoft.com/office/drawing/2014/main" id="{9DC324FD-C051-EAAB-61A2-D364057F42D4}"/>
                  </a:ext>
                </a:extLst>
              </p:cNvPr>
              <p:cNvSpPr/>
              <p:nvPr/>
            </p:nvSpPr>
            <p:spPr>
              <a:xfrm>
                <a:off x="2310460" y="5225753"/>
                <a:ext cx="4756706" cy="479717"/>
              </a:xfrm>
              <a:custGeom>
                <a:avLst/>
                <a:gdLst/>
                <a:ahLst/>
                <a:cxnLst/>
                <a:rect l="l" t="t" r="r" b="b"/>
                <a:pathLst>
                  <a:path w="8134984" h="820420">
                    <a:moveTo>
                      <a:pt x="7274120" y="68580"/>
                    </a:moveTo>
                    <a:lnTo>
                      <a:pt x="6731087" y="68580"/>
                    </a:lnTo>
                    <a:lnTo>
                      <a:pt x="6778774" y="59690"/>
                    </a:lnTo>
                    <a:lnTo>
                      <a:pt x="6825348" y="46990"/>
                    </a:lnTo>
                    <a:lnTo>
                      <a:pt x="6917943" y="16510"/>
                    </a:lnTo>
                    <a:lnTo>
                      <a:pt x="6965355" y="5080"/>
                    </a:lnTo>
                    <a:lnTo>
                      <a:pt x="7014437" y="0"/>
                    </a:lnTo>
                    <a:lnTo>
                      <a:pt x="7065885" y="1270"/>
                    </a:lnTo>
                    <a:lnTo>
                      <a:pt x="7116424" y="12700"/>
                    </a:lnTo>
                    <a:lnTo>
                      <a:pt x="7165398" y="30480"/>
                    </a:lnTo>
                    <a:lnTo>
                      <a:pt x="7213863" y="49530"/>
                    </a:lnTo>
                    <a:lnTo>
                      <a:pt x="7262873" y="66040"/>
                    </a:lnTo>
                    <a:lnTo>
                      <a:pt x="7274120" y="68580"/>
                    </a:lnTo>
                    <a:close/>
                  </a:path>
                  <a:path w="8134984" h="820420">
                    <a:moveTo>
                      <a:pt x="7787330" y="124460"/>
                    </a:moveTo>
                    <a:lnTo>
                      <a:pt x="6318636" y="124460"/>
                    </a:lnTo>
                    <a:lnTo>
                      <a:pt x="6358904" y="110490"/>
                    </a:lnTo>
                    <a:lnTo>
                      <a:pt x="6383119" y="86360"/>
                    </a:lnTo>
                    <a:lnTo>
                      <a:pt x="6393628" y="62230"/>
                    </a:lnTo>
                    <a:lnTo>
                      <a:pt x="6397645" y="40640"/>
                    </a:lnTo>
                    <a:lnTo>
                      <a:pt x="6402385" y="21590"/>
                    </a:lnTo>
                    <a:lnTo>
                      <a:pt x="6415062" y="8890"/>
                    </a:lnTo>
                    <a:lnTo>
                      <a:pt x="6442890" y="1270"/>
                    </a:lnTo>
                    <a:lnTo>
                      <a:pt x="6493085" y="3810"/>
                    </a:lnTo>
                    <a:lnTo>
                      <a:pt x="6547086" y="15240"/>
                    </a:lnTo>
                    <a:lnTo>
                      <a:pt x="6592772" y="34290"/>
                    </a:lnTo>
                    <a:lnTo>
                      <a:pt x="6635258" y="53340"/>
                    </a:lnTo>
                    <a:lnTo>
                      <a:pt x="6679658" y="66040"/>
                    </a:lnTo>
                    <a:lnTo>
                      <a:pt x="6731087" y="68580"/>
                    </a:lnTo>
                    <a:lnTo>
                      <a:pt x="7274120" y="68580"/>
                    </a:lnTo>
                    <a:lnTo>
                      <a:pt x="7313484" y="77470"/>
                    </a:lnTo>
                    <a:lnTo>
                      <a:pt x="7366751" y="80010"/>
                    </a:lnTo>
                    <a:lnTo>
                      <a:pt x="7777326" y="80010"/>
                    </a:lnTo>
                    <a:lnTo>
                      <a:pt x="7788161" y="106680"/>
                    </a:lnTo>
                    <a:lnTo>
                      <a:pt x="7787330" y="124460"/>
                    </a:lnTo>
                    <a:close/>
                  </a:path>
                  <a:path w="8134984" h="820420">
                    <a:moveTo>
                      <a:pt x="1948463" y="147320"/>
                    </a:moveTo>
                    <a:lnTo>
                      <a:pt x="1665449" y="147320"/>
                    </a:lnTo>
                    <a:lnTo>
                      <a:pt x="1711772" y="139700"/>
                    </a:lnTo>
                    <a:lnTo>
                      <a:pt x="1750889" y="120650"/>
                    </a:lnTo>
                    <a:lnTo>
                      <a:pt x="1779067" y="87630"/>
                    </a:lnTo>
                    <a:lnTo>
                      <a:pt x="1792575" y="35560"/>
                    </a:lnTo>
                    <a:lnTo>
                      <a:pt x="1836529" y="50800"/>
                    </a:lnTo>
                    <a:lnTo>
                      <a:pt x="1877748" y="76200"/>
                    </a:lnTo>
                    <a:lnTo>
                      <a:pt x="1919302" y="102870"/>
                    </a:lnTo>
                    <a:lnTo>
                      <a:pt x="1964260" y="121920"/>
                    </a:lnTo>
                    <a:lnTo>
                      <a:pt x="1948463" y="147320"/>
                    </a:lnTo>
                    <a:close/>
                  </a:path>
                  <a:path w="8134984" h="820420">
                    <a:moveTo>
                      <a:pt x="7777326" y="80010"/>
                    </a:moveTo>
                    <a:lnTo>
                      <a:pt x="7366751" y="80010"/>
                    </a:lnTo>
                    <a:lnTo>
                      <a:pt x="7388617" y="76200"/>
                    </a:lnTo>
                    <a:lnTo>
                      <a:pt x="7419623" y="71120"/>
                    </a:lnTo>
                    <a:lnTo>
                      <a:pt x="7457750" y="63500"/>
                    </a:lnTo>
                    <a:lnTo>
                      <a:pt x="7500978" y="55880"/>
                    </a:lnTo>
                    <a:lnTo>
                      <a:pt x="7547289" y="48260"/>
                    </a:lnTo>
                    <a:lnTo>
                      <a:pt x="7594663" y="43180"/>
                    </a:lnTo>
                    <a:lnTo>
                      <a:pt x="7641081" y="40640"/>
                    </a:lnTo>
                    <a:lnTo>
                      <a:pt x="7684524" y="41910"/>
                    </a:lnTo>
                    <a:lnTo>
                      <a:pt x="7722973" y="46990"/>
                    </a:lnTo>
                    <a:lnTo>
                      <a:pt x="7754408" y="59690"/>
                    </a:lnTo>
                    <a:lnTo>
                      <a:pt x="7776810" y="78740"/>
                    </a:lnTo>
                    <a:lnTo>
                      <a:pt x="7777326" y="80010"/>
                    </a:lnTo>
                    <a:close/>
                  </a:path>
                  <a:path w="8134984" h="820420">
                    <a:moveTo>
                      <a:pt x="5533092" y="161290"/>
                    </a:moveTo>
                    <a:lnTo>
                      <a:pt x="4807176" y="161290"/>
                    </a:lnTo>
                    <a:lnTo>
                      <a:pt x="4854574" y="160020"/>
                    </a:lnTo>
                    <a:lnTo>
                      <a:pt x="4902007" y="151130"/>
                    </a:lnTo>
                    <a:lnTo>
                      <a:pt x="4950777" y="135890"/>
                    </a:lnTo>
                    <a:lnTo>
                      <a:pt x="5000107" y="116840"/>
                    </a:lnTo>
                    <a:lnTo>
                      <a:pt x="5097338" y="81280"/>
                    </a:lnTo>
                    <a:lnTo>
                      <a:pt x="5143266" y="72390"/>
                    </a:lnTo>
                    <a:lnTo>
                      <a:pt x="5186344" y="71120"/>
                    </a:lnTo>
                    <a:lnTo>
                      <a:pt x="5227951" y="76200"/>
                    </a:lnTo>
                    <a:lnTo>
                      <a:pt x="5269467" y="83820"/>
                    </a:lnTo>
                    <a:lnTo>
                      <a:pt x="5312270" y="92710"/>
                    </a:lnTo>
                    <a:lnTo>
                      <a:pt x="5357739" y="97790"/>
                    </a:lnTo>
                    <a:lnTo>
                      <a:pt x="5407253" y="99060"/>
                    </a:lnTo>
                    <a:lnTo>
                      <a:pt x="5550120" y="99060"/>
                    </a:lnTo>
                    <a:lnTo>
                      <a:pt x="5556907" y="127000"/>
                    </a:lnTo>
                    <a:lnTo>
                      <a:pt x="5535556" y="158750"/>
                    </a:lnTo>
                    <a:lnTo>
                      <a:pt x="5533092" y="161290"/>
                    </a:lnTo>
                    <a:close/>
                  </a:path>
                  <a:path w="8134984" h="820420">
                    <a:moveTo>
                      <a:pt x="5550120" y="99060"/>
                    </a:moveTo>
                    <a:lnTo>
                      <a:pt x="5407253" y="99060"/>
                    </a:lnTo>
                    <a:lnTo>
                      <a:pt x="5479612" y="86360"/>
                    </a:lnTo>
                    <a:lnTo>
                      <a:pt x="5521774" y="83820"/>
                    </a:lnTo>
                    <a:lnTo>
                      <a:pt x="5548578" y="92710"/>
                    </a:lnTo>
                    <a:lnTo>
                      <a:pt x="5550120" y="99060"/>
                    </a:lnTo>
                    <a:close/>
                  </a:path>
                  <a:path w="8134984" h="820420">
                    <a:moveTo>
                      <a:pt x="8069474" y="200660"/>
                    </a:moveTo>
                    <a:lnTo>
                      <a:pt x="5890381" y="200660"/>
                    </a:lnTo>
                    <a:lnTo>
                      <a:pt x="5940287" y="193040"/>
                    </a:lnTo>
                    <a:lnTo>
                      <a:pt x="5988125" y="171450"/>
                    </a:lnTo>
                    <a:lnTo>
                      <a:pt x="6032871" y="143510"/>
                    </a:lnTo>
                    <a:lnTo>
                      <a:pt x="6077729" y="118110"/>
                    </a:lnTo>
                    <a:lnTo>
                      <a:pt x="6125902" y="101600"/>
                    </a:lnTo>
                    <a:lnTo>
                      <a:pt x="6172743" y="100330"/>
                    </a:lnTo>
                    <a:lnTo>
                      <a:pt x="6222509" y="110490"/>
                    </a:lnTo>
                    <a:lnTo>
                      <a:pt x="6272155" y="121920"/>
                    </a:lnTo>
                    <a:lnTo>
                      <a:pt x="6318636" y="124460"/>
                    </a:lnTo>
                    <a:lnTo>
                      <a:pt x="7787330" y="124460"/>
                    </a:lnTo>
                    <a:lnTo>
                      <a:pt x="7786440" y="143510"/>
                    </a:lnTo>
                    <a:lnTo>
                      <a:pt x="7823401" y="144780"/>
                    </a:lnTo>
                    <a:lnTo>
                      <a:pt x="7868249" y="147320"/>
                    </a:lnTo>
                    <a:lnTo>
                      <a:pt x="7917294" y="151130"/>
                    </a:lnTo>
                    <a:lnTo>
                      <a:pt x="7966846" y="157480"/>
                    </a:lnTo>
                    <a:lnTo>
                      <a:pt x="8013217" y="168910"/>
                    </a:lnTo>
                    <a:lnTo>
                      <a:pt x="8052719" y="186690"/>
                    </a:lnTo>
                    <a:lnTo>
                      <a:pt x="8069474" y="200660"/>
                    </a:lnTo>
                    <a:close/>
                  </a:path>
                  <a:path w="8134984" h="820420">
                    <a:moveTo>
                      <a:pt x="5497839" y="201930"/>
                    </a:moveTo>
                    <a:lnTo>
                      <a:pt x="4288109" y="201930"/>
                    </a:lnTo>
                    <a:lnTo>
                      <a:pt x="4335226" y="199390"/>
                    </a:lnTo>
                    <a:lnTo>
                      <a:pt x="4380320" y="194310"/>
                    </a:lnTo>
                    <a:lnTo>
                      <a:pt x="4426154" y="184150"/>
                    </a:lnTo>
                    <a:lnTo>
                      <a:pt x="4475489" y="170180"/>
                    </a:lnTo>
                    <a:lnTo>
                      <a:pt x="4531086" y="153670"/>
                    </a:lnTo>
                    <a:lnTo>
                      <a:pt x="4578134" y="143510"/>
                    </a:lnTo>
                    <a:lnTo>
                      <a:pt x="4624230" y="142240"/>
                    </a:lnTo>
                    <a:lnTo>
                      <a:pt x="4669778" y="144780"/>
                    </a:lnTo>
                    <a:lnTo>
                      <a:pt x="4760847" y="157480"/>
                    </a:lnTo>
                    <a:lnTo>
                      <a:pt x="4807176" y="161290"/>
                    </a:lnTo>
                    <a:lnTo>
                      <a:pt x="5533092" y="161290"/>
                    </a:lnTo>
                    <a:lnTo>
                      <a:pt x="5504762" y="190500"/>
                    </a:lnTo>
                    <a:lnTo>
                      <a:pt x="5497839" y="201930"/>
                    </a:lnTo>
                    <a:close/>
                  </a:path>
                  <a:path w="8134984" h="820420">
                    <a:moveTo>
                      <a:pt x="1958771" y="278130"/>
                    </a:moveTo>
                    <a:lnTo>
                      <a:pt x="1580528" y="278130"/>
                    </a:lnTo>
                    <a:lnTo>
                      <a:pt x="1593149" y="246380"/>
                    </a:lnTo>
                    <a:lnTo>
                      <a:pt x="1602644" y="214630"/>
                    </a:lnTo>
                    <a:lnTo>
                      <a:pt x="1609862" y="180340"/>
                    </a:lnTo>
                    <a:lnTo>
                      <a:pt x="1615651" y="146050"/>
                    </a:lnTo>
                    <a:lnTo>
                      <a:pt x="1665449" y="147320"/>
                    </a:lnTo>
                    <a:lnTo>
                      <a:pt x="1948463" y="147320"/>
                    </a:lnTo>
                    <a:lnTo>
                      <a:pt x="1939775" y="161290"/>
                    </a:lnTo>
                    <a:lnTo>
                      <a:pt x="1933137" y="205740"/>
                    </a:lnTo>
                    <a:lnTo>
                      <a:pt x="1942135" y="248920"/>
                    </a:lnTo>
                    <a:lnTo>
                      <a:pt x="1958771" y="278130"/>
                    </a:lnTo>
                    <a:close/>
                  </a:path>
                  <a:path w="8134984" h="820420">
                    <a:moveTo>
                      <a:pt x="8133964" y="283210"/>
                    </a:moveTo>
                    <a:lnTo>
                      <a:pt x="5503908" y="283210"/>
                    </a:lnTo>
                    <a:lnTo>
                      <a:pt x="5527078" y="275590"/>
                    </a:lnTo>
                    <a:lnTo>
                      <a:pt x="5555067" y="259080"/>
                    </a:lnTo>
                    <a:lnTo>
                      <a:pt x="5585727" y="238760"/>
                    </a:lnTo>
                    <a:lnTo>
                      <a:pt x="5616912" y="214630"/>
                    </a:lnTo>
                    <a:lnTo>
                      <a:pt x="5646478" y="193040"/>
                    </a:lnTo>
                    <a:lnTo>
                      <a:pt x="5672277" y="175260"/>
                    </a:lnTo>
                    <a:lnTo>
                      <a:pt x="5692165" y="165100"/>
                    </a:lnTo>
                    <a:lnTo>
                      <a:pt x="5737655" y="157480"/>
                    </a:lnTo>
                    <a:lnTo>
                      <a:pt x="5776416" y="165100"/>
                    </a:lnTo>
                    <a:lnTo>
                      <a:pt x="5848972" y="193040"/>
                    </a:lnTo>
                    <a:lnTo>
                      <a:pt x="5890381" y="200660"/>
                    </a:lnTo>
                    <a:lnTo>
                      <a:pt x="8069474" y="200660"/>
                    </a:lnTo>
                    <a:lnTo>
                      <a:pt x="8081661" y="210820"/>
                    </a:lnTo>
                    <a:lnTo>
                      <a:pt x="8096354" y="243840"/>
                    </a:lnTo>
                    <a:lnTo>
                      <a:pt x="8132913" y="271780"/>
                    </a:lnTo>
                    <a:lnTo>
                      <a:pt x="8133964" y="283210"/>
                    </a:lnTo>
                    <a:close/>
                  </a:path>
                  <a:path w="8134984" h="820420">
                    <a:moveTo>
                      <a:pt x="5483758" y="232410"/>
                    </a:moveTo>
                    <a:lnTo>
                      <a:pt x="3890184" y="232410"/>
                    </a:lnTo>
                    <a:lnTo>
                      <a:pt x="3907470" y="199390"/>
                    </a:lnTo>
                    <a:lnTo>
                      <a:pt x="3941645" y="180340"/>
                    </a:lnTo>
                    <a:lnTo>
                      <a:pt x="3987307" y="172720"/>
                    </a:lnTo>
                    <a:lnTo>
                      <a:pt x="4039052" y="172720"/>
                    </a:lnTo>
                    <a:lnTo>
                      <a:pt x="4091477" y="179070"/>
                    </a:lnTo>
                    <a:lnTo>
                      <a:pt x="4139182" y="186690"/>
                    </a:lnTo>
                    <a:lnTo>
                      <a:pt x="4236208" y="199390"/>
                    </a:lnTo>
                    <a:lnTo>
                      <a:pt x="4288109" y="201930"/>
                    </a:lnTo>
                    <a:lnTo>
                      <a:pt x="5497839" y="201930"/>
                    </a:lnTo>
                    <a:lnTo>
                      <a:pt x="5484761" y="223520"/>
                    </a:lnTo>
                    <a:lnTo>
                      <a:pt x="5483758" y="232410"/>
                    </a:lnTo>
                    <a:close/>
                  </a:path>
                  <a:path w="8134984" h="820420">
                    <a:moveTo>
                      <a:pt x="1072702" y="269240"/>
                    </a:moveTo>
                    <a:lnTo>
                      <a:pt x="801082" y="269240"/>
                    </a:lnTo>
                    <a:lnTo>
                      <a:pt x="850687" y="254000"/>
                    </a:lnTo>
                    <a:lnTo>
                      <a:pt x="880798" y="234950"/>
                    </a:lnTo>
                    <a:lnTo>
                      <a:pt x="906378" y="212090"/>
                    </a:lnTo>
                    <a:lnTo>
                      <a:pt x="934502" y="193040"/>
                    </a:lnTo>
                    <a:lnTo>
                      <a:pt x="972248" y="189230"/>
                    </a:lnTo>
                    <a:lnTo>
                      <a:pt x="1005972" y="201930"/>
                    </a:lnTo>
                    <a:lnTo>
                      <a:pt x="1030855" y="227330"/>
                    </a:lnTo>
                    <a:lnTo>
                      <a:pt x="1054087" y="255270"/>
                    </a:lnTo>
                    <a:lnTo>
                      <a:pt x="1072702" y="269240"/>
                    </a:lnTo>
                    <a:close/>
                  </a:path>
                  <a:path w="8134984" h="820420">
                    <a:moveTo>
                      <a:pt x="8132477" y="292100"/>
                    </a:moveTo>
                    <a:lnTo>
                      <a:pt x="3684804" y="292100"/>
                    </a:lnTo>
                    <a:lnTo>
                      <a:pt x="3727694" y="287020"/>
                    </a:lnTo>
                    <a:lnTo>
                      <a:pt x="3754499" y="273050"/>
                    </a:lnTo>
                    <a:lnTo>
                      <a:pt x="3776103" y="248920"/>
                    </a:lnTo>
                    <a:lnTo>
                      <a:pt x="3803388" y="210820"/>
                    </a:lnTo>
                    <a:lnTo>
                      <a:pt x="3824669" y="223520"/>
                    </a:lnTo>
                    <a:lnTo>
                      <a:pt x="3845223" y="228600"/>
                    </a:lnTo>
                    <a:lnTo>
                      <a:pt x="3866559" y="229870"/>
                    </a:lnTo>
                    <a:lnTo>
                      <a:pt x="3890184" y="232410"/>
                    </a:lnTo>
                    <a:lnTo>
                      <a:pt x="5483758" y="232410"/>
                    </a:lnTo>
                    <a:lnTo>
                      <a:pt x="5480603" y="260350"/>
                    </a:lnTo>
                    <a:lnTo>
                      <a:pt x="5487701" y="279400"/>
                    </a:lnTo>
                    <a:lnTo>
                      <a:pt x="5503908" y="283210"/>
                    </a:lnTo>
                    <a:lnTo>
                      <a:pt x="8133964" y="283210"/>
                    </a:lnTo>
                    <a:lnTo>
                      <a:pt x="8134665" y="290830"/>
                    </a:lnTo>
                    <a:lnTo>
                      <a:pt x="8132477" y="292100"/>
                    </a:lnTo>
                    <a:close/>
                  </a:path>
                  <a:path w="8134984" h="820420">
                    <a:moveTo>
                      <a:pt x="1965903" y="289560"/>
                    </a:moveTo>
                    <a:lnTo>
                      <a:pt x="1127480" y="289560"/>
                    </a:lnTo>
                    <a:lnTo>
                      <a:pt x="1163993" y="285750"/>
                    </a:lnTo>
                    <a:lnTo>
                      <a:pt x="1196007" y="273050"/>
                    </a:lnTo>
                    <a:lnTo>
                      <a:pt x="1227139" y="254000"/>
                    </a:lnTo>
                    <a:lnTo>
                      <a:pt x="1261002" y="234950"/>
                    </a:lnTo>
                    <a:lnTo>
                      <a:pt x="1301212" y="222250"/>
                    </a:lnTo>
                    <a:lnTo>
                      <a:pt x="1333314" y="219710"/>
                    </a:lnTo>
                    <a:lnTo>
                      <a:pt x="1428458" y="222250"/>
                    </a:lnTo>
                    <a:lnTo>
                      <a:pt x="1459086" y="223520"/>
                    </a:lnTo>
                    <a:lnTo>
                      <a:pt x="1528331" y="223520"/>
                    </a:lnTo>
                    <a:lnTo>
                      <a:pt x="1548912" y="237490"/>
                    </a:lnTo>
                    <a:lnTo>
                      <a:pt x="1580528" y="278130"/>
                    </a:lnTo>
                    <a:lnTo>
                      <a:pt x="1958771" y="278130"/>
                    </a:lnTo>
                    <a:lnTo>
                      <a:pt x="1964557" y="288290"/>
                    </a:lnTo>
                    <a:lnTo>
                      <a:pt x="1965903" y="289560"/>
                    </a:lnTo>
                    <a:close/>
                  </a:path>
                  <a:path w="8134984" h="820420">
                    <a:moveTo>
                      <a:pt x="1528331" y="223520"/>
                    </a:moveTo>
                    <a:lnTo>
                      <a:pt x="1459086" y="223520"/>
                    </a:lnTo>
                    <a:lnTo>
                      <a:pt x="1500681" y="222250"/>
                    </a:lnTo>
                    <a:lnTo>
                      <a:pt x="1526460" y="222250"/>
                    </a:lnTo>
                    <a:lnTo>
                      <a:pt x="1528331" y="223520"/>
                    </a:lnTo>
                    <a:close/>
                  </a:path>
                  <a:path w="8134984" h="820420">
                    <a:moveTo>
                      <a:pt x="7988198" y="335280"/>
                    </a:moveTo>
                    <a:lnTo>
                      <a:pt x="3480160" y="335280"/>
                    </a:lnTo>
                    <a:lnTo>
                      <a:pt x="3524192" y="320040"/>
                    </a:lnTo>
                    <a:lnTo>
                      <a:pt x="3544765" y="302260"/>
                    </a:lnTo>
                    <a:lnTo>
                      <a:pt x="3563586" y="278130"/>
                    </a:lnTo>
                    <a:lnTo>
                      <a:pt x="3582741" y="255270"/>
                    </a:lnTo>
                    <a:lnTo>
                      <a:pt x="3604319" y="243840"/>
                    </a:lnTo>
                    <a:lnTo>
                      <a:pt x="3624044" y="250190"/>
                    </a:lnTo>
                    <a:lnTo>
                      <a:pt x="3642285" y="267970"/>
                    </a:lnTo>
                    <a:lnTo>
                      <a:pt x="3661664" y="285750"/>
                    </a:lnTo>
                    <a:lnTo>
                      <a:pt x="3684804" y="292100"/>
                    </a:lnTo>
                    <a:lnTo>
                      <a:pt x="8132477" y="292100"/>
                    </a:lnTo>
                    <a:lnTo>
                      <a:pt x="8112785" y="303530"/>
                    </a:lnTo>
                    <a:lnTo>
                      <a:pt x="8078442" y="311150"/>
                    </a:lnTo>
                    <a:lnTo>
                      <a:pt x="8042810" y="317500"/>
                    </a:lnTo>
                    <a:lnTo>
                      <a:pt x="8017060" y="322580"/>
                    </a:lnTo>
                    <a:lnTo>
                      <a:pt x="7988198" y="335280"/>
                    </a:lnTo>
                    <a:close/>
                  </a:path>
                  <a:path w="8134984" h="820420">
                    <a:moveTo>
                      <a:pt x="1982048" y="304800"/>
                    </a:moveTo>
                    <a:lnTo>
                      <a:pt x="547507" y="304800"/>
                    </a:lnTo>
                    <a:lnTo>
                      <a:pt x="583039" y="300990"/>
                    </a:lnTo>
                    <a:lnTo>
                      <a:pt x="609327" y="289560"/>
                    </a:lnTo>
                    <a:lnTo>
                      <a:pt x="634042" y="270510"/>
                    </a:lnTo>
                    <a:lnTo>
                      <a:pt x="658734" y="252730"/>
                    </a:lnTo>
                    <a:lnTo>
                      <a:pt x="684955" y="245110"/>
                    </a:lnTo>
                    <a:lnTo>
                      <a:pt x="724445" y="247650"/>
                    </a:lnTo>
                    <a:lnTo>
                      <a:pt x="749362" y="259080"/>
                    </a:lnTo>
                    <a:lnTo>
                      <a:pt x="771107" y="267970"/>
                    </a:lnTo>
                    <a:lnTo>
                      <a:pt x="801082" y="269240"/>
                    </a:lnTo>
                    <a:lnTo>
                      <a:pt x="1072702" y="269240"/>
                    </a:lnTo>
                    <a:lnTo>
                      <a:pt x="1082855" y="276860"/>
                    </a:lnTo>
                    <a:lnTo>
                      <a:pt x="1127480" y="289560"/>
                    </a:lnTo>
                    <a:lnTo>
                      <a:pt x="1965903" y="289560"/>
                    </a:lnTo>
                    <a:lnTo>
                      <a:pt x="1982048" y="304800"/>
                    </a:lnTo>
                    <a:close/>
                  </a:path>
                  <a:path w="8134984" h="820420">
                    <a:moveTo>
                      <a:pt x="7765670" y="435610"/>
                    </a:moveTo>
                    <a:lnTo>
                      <a:pt x="3251543" y="435610"/>
                    </a:lnTo>
                    <a:lnTo>
                      <a:pt x="3266218" y="392430"/>
                    </a:lnTo>
                    <a:lnTo>
                      <a:pt x="3277732" y="350520"/>
                    </a:lnTo>
                    <a:lnTo>
                      <a:pt x="3291756" y="313690"/>
                    </a:lnTo>
                    <a:lnTo>
                      <a:pt x="3313957" y="287020"/>
                    </a:lnTo>
                    <a:lnTo>
                      <a:pt x="3350006" y="278130"/>
                    </a:lnTo>
                    <a:lnTo>
                      <a:pt x="3383471" y="284480"/>
                    </a:lnTo>
                    <a:lnTo>
                      <a:pt x="3407389" y="300990"/>
                    </a:lnTo>
                    <a:lnTo>
                      <a:pt x="3427589" y="318770"/>
                    </a:lnTo>
                    <a:lnTo>
                      <a:pt x="3449902" y="332740"/>
                    </a:lnTo>
                    <a:lnTo>
                      <a:pt x="3480160" y="335280"/>
                    </a:lnTo>
                    <a:lnTo>
                      <a:pt x="7988198" y="335280"/>
                    </a:lnTo>
                    <a:lnTo>
                      <a:pt x="7976654" y="340360"/>
                    </a:lnTo>
                    <a:lnTo>
                      <a:pt x="7940177" y="360680"/>
                    </a:lnTo>
                    <a:lnTo>
                      <a:pt x="7903476" y="382270"/>
                    </a:lnTo>
                    <a:lnTo>
                      <a:pt x="7862400" y="400050"/>
                    </a:lnTo>
                    <a:lnTo>
                      <a:pt x="7817129" y="417830"/>
                    </a:lnTo>
                    <a:lnTo>
                      <a:pt x="7765670" y="435610"/>
                    </a:lnTo>
                    <a:close/>
                  </a:path>
                  <a:path w="8134984" h="820420">
                    <a:moveTo>
                      <a:pt x="1943522" y="342900"/>
                    </a:moveTo>
                    <a:lnTo>
                      <a:pt x="188591" y="342900"/>
                    </a:lnTo>
                    <a:lnTo>
                      <a:pt x="237609" y="336550"/>
                    </a:lnTo>
                    <a:lnTo>
                      <a:pt x="285105" y="325120"/>
                    </a:lnTo>
                    <a:lnTo>
                      <a:pt x="376116" y="299720"/>
                    </a:lnTo>
                    <a:lnTo>
                      <a:pt x="419922" y="292100"/>
                    </a:lnTo>
                    <a:lnTo>
                      <a:pt x="462788" y="289560"/>
                    </a:lnTo>
                    <a:lnTo>
                      <a:pt x="493766" y="293370"/>
                    </a:lnTo>
                    <a:lnTo>
                      <a:pt x="519877" y="300990"/>
                    </a:lnTo>
                    <a:lnTo>
                      <a:pt x="547507" y="304800"/>
                    </a:lnTo>
                    <a:lnTo>
                      <a:pt x="1982048" y="304800"/>
                    </a:lnTo>
                    <a:lnTo>
                      <a:pt x="1998193" y="320040"/>
                    </a:lnTo>
                    <a:lnTo>
                      <a:pt x="1957769" y="334010"/>
                    </a:lnTo>
                    <a:lnTo>
                      <a:pt x="1943522" y="342900"/>
                    </a:lnTo>
                    <a:close/>
                  </a:path>
                  <a:path w="8134984" h="820420">
                    <a:moveTo>
                      <a:pt x="7529785" y="577850"/>
                    </a:moveTo>
                    <a:lnTo>
                      <a:pt x="2542656" y="577850"/>
                    </a:lnTo>
                    <a:lnTo>
                      <a:pt x="2598594" y="575310"/>
                    </a:lnTo>
                    <a:lnTo>
                      <a:pt x="2645927" y="560070"/>
                    </a:lnTo>
                    <a:lnTo>
                      <a:pt x="2686628" y="532130"/>
                    </a:lnTo>
                    <a:lnTo>
                      <a:pt x="2722676" y="490220"/>
                    </a:lnTo>
                    <a:lnTo>
                      <a:pt x="2755547" y="486410"/>
                    </a:lnTo>
                    <a:lnTo>
                      <a:pt x="2778714" y="461010"/>
                    </a:lnTo>
                    <a:lnTo>
                      <a:pt x="2795094" y="420370"/>
                    </a:lnTo>
                    <a:lnTo>
                      <a:pt x="2807606" y="372110"/>
                    </a:lnTo>
                    <a:lnTo>
                      <a:pt x="2819165" y="326390"/>
                    </a:lnTo>
                    <a:lnTo>
                      <a:pt x="2832688" y="289560"/>
                    </a:lnTo>
                    <a:lnTo>
                      <a:pt x="2875100" y="322580"/>
                    </a:lnTo>
                    <a:lnTo>
                      <a:pt x="2916917" y="354330"/>
                    </a:lnTo>
                    <a:lnTo>
                      <a:pt x="2959487" y="384810"/>
                    </a:lnTo>
                    <a:lnTo>
                      <a:pt x="3004161" y="411480"/>
                    </a:lnTo>
                    <a:lnTo>
                      <a:pt x="3052288" y="435610"/>
                    </a:lnTo>
                    <a:lnTo>
                      <a:pt x="3105217" y="454660"/>
                    </a:lnTo>
                    <a:lnTo>
                      <a:pt x="7710596" y="454660"/>
                    </a:lnTo>
                    <a:lnTo>
                      <a:pt x="7674999" y="467360"/>
                    </a:lnTo>
                    <a:lnTo>
                      <a:pt x="7626125" y="480060"/>
                    </a:lnTo>
                    <a:lnTo>
                      <a:pt x="7588521" y="488950"/>
                    </a:lnTo>
                    <a:lnTo>
                      <a:pt x="7561058" y="497840"/>
                    </a:lnTo>
                    <a:lnTo>
                      <a:pt x="7542604" y="515620"/>
                    </a:lnTo>
                    <a:lnTo>
                      <a:pt x="7532027" y="547370"/>
                    </a:lnTo>
                    <a:lnTo>
                      <a:pt x="7529785" y="577850"/>
                    </a:lnTo>
                    <a:close/>
                  </a:path>
                  <a:path w="8134984" h="820420">
                    <a:moveTo>
                      <a:pt x="7710596" y="454660"/>
                    </a:moveTo>
                    <a:lnTo>
                      <a:pt x="3105217" y="454660"/>
                    </a:lnTo>
                    <a:lnTo>
                      <a:pt x="3105865" y="417830"/>
                    </a:lnTo>
                    <a:lnTo>
                      <a:pt x="3105992" y="384810"/>
                    </a:lnTo>
                    <a:lnTo>
                      <a:pt x="3106110" y="374650"/>
                    </a:lnTo>
                    <a:lnTo>
                      <a:pt x="3108700" y="337820"/>
                    </a:lnTo>
                    <a:lnTo>
                      <a:pt x="3117004" y="303530"/>
                    </a:lnTo>
                    <a:lnTo>
                      <a:pt x="3144137" y="342900"/>
                    </a:lnTo>
                    <a:lnTo>
                      <a:pt x="3173246" y="383540"/>
                    </a:lnTo>
                    <a:lnTo>
                      <a:pt x="3207868" y="415290"/>
                    </a:lnTo>
                    <a:lnTo>
                      <a:pt x="3251543" y="435610"/>
                    </a:lnTo>
                    <a:lnTo>
                      <a:pt x="7765670" y="435610"/>
                    </a:lnTo>
                    <a:lnTo>
                      <a:pt x="7721275" y="450850"/>
                    </a:lnTo>
                    <a:lnTo>
                      <a:pt x="7710596" y="454660"/>
                    </a:lnTo>
                    <a:close/>
                  </a:path>
                  <a:path w="8134984" h="820420">
                    <a:moveTo>
                      <a:pt x="0" y="375920"/>
                    </a:moveTo>
                    <a:lnTo>
                      <a:pt x="44234" y="349250"/>
                    </a:lnTo>
                    <a:lnTo>
                      <a:pt x="88581" y="341630"/>
                    </a:lnTo>
                    <a:lnTo>
                      <a:pt x="135784" y="342900"/>
                    </a:lnTo>
                    <a:lnTo>
                      <a:pt x="1943522" y="342900"/>
                    </a:lnTo>
                    <a:lnTo>
                      <a:pt x="1927241" y="353060"/>
                    </a:lnTo>
                    <a:lnTo>
                      <a:pt x="1914806" y="365760"/>
                    </a:lnTo>
                    <a:lnTo>
                      <a:pt x="35258" y="365760"/>
                    </a:lnTo>
                    <a:lnTo>
                      <a:pt x="0" y="375920"/>
                    </a:lnTo>
                    <a:close/>
                  </a:path>
                  <a:path w="8134984" h="820420">
                    <a:moveTo>
                      <a:pt x="7529225" y="585470"/>
                    </a:moveTo>
                    <a:lnTo>
                      <a:pt x="240621" y="585470"/>
                    </a:lnTo>
                    <a:lnTo>
                      <a:pt x="241486" y="546100"/>
                    </a:lnTo>
                    <a:lnTo>
                      <a:pt x="230682" y="508000"/>
                    </a:lnTo>
                    <a:lnTo>
                      <a:pt x="210252" y="469900"/>
                    </a:lnTo>
                    <a:lnTo>
                      <a:pt x="182240" y="434340"/>
                    </a:lnTo>
                    <a:lnTo>
                      <a:pt x="148690" y="405130"/>
                    </a:lnTo>
                    <a:lnTo>
                      <a:pt x="111647" y="382270"/>
                    </a:lnTo>
                    <a:lnTo>
                      <a:pt x="73155" y="368300"/>
                    </a:lnTo>
                    <a:lnTo>
                      <a:pt x="35258" y="365760"/>
                    </a:lnTo>
                    <a:lnTo>
                      <a:pt x="1914806" y="365760"/>
                    </a:lnTo>
                    <a:lnTo>
                      <a:pt x="1906101" y="374650"/>
                    </a:lnTo>
                    <a:lnTo>
                      <a:pt x="1893843" y="400050"/>
                    </a:lnTo>
                    <a:lnTo>
                      <a:pt x="1889958" y="424180"/>
                    </a:lnTo>
                    <a:lnTo>
                      <a:pt x="1893940" y="448310"/>
                    </a:lnTo>
                    <a:lnTo>
                      <a:pt x="1905282" y="467360"/>
                    </a:lnTo>
                    <a:lnTo>
                      <a:pt x="1923475" y="482600"/>
                    </a:lnTo>
                    <a:lnTo>
                      <a:pt x="1948014" y="490220"/>
                    </a:lnTo>
                    <a:lnTo>
                      <a:pt x="2058809" y="490220"/>
                    </a:lnTo>
                    <a:lnTo>
                      <a:pt x="2060048" y="500380"/>
                    </a:lnTo>
                    <a:lnTo>
                      <a:pt x="2077691" y="528320"/>
                    </a:lnTo>
                    <a:lnTo>
                      <a:pt x="2105019" y="541020"/>
                    </a:lnTo>
                    <a:lnTo>
                      <a:pt x="2139495" y="543560"/>
                    </a:lnTo>
                    <a:lnTo>
                      <a:pt x="2453175" y="543560"/>
                    </a:lnTo>
                    <a:lnTo>
                      <a:pt x="2458876" y="547370"/>
                    </a:lnTo>
                    <a:lnTo>
                      <a:pt x="2498323" y="568960"/>
                    </a:lnTo>
                    <a:lnTo>
                      <a:pt x="2542656" y="577850"/>
                    </a:lnTo>
                    <a:lnTo>
                      <a:pt x="7529785" y="577850"/>
                    </a:lnTo>
                    <a:lnTo>
                      <a:pt x="7529225" y="585470"/>
                    </a:lnTo>
                    <a:close/>
                  </a:path>
                  <a:path w="8134984" h="820420">
                    <a:moveTo>
                      <a:pt x="2058809" y="490220"/>
                    </a:moveTo>
                    <a:lnTo>
                      <a:pt x="1978390" y="490220"/>
                    </a:lnTo>
                    <a:lnTo>
                      <a:pt x="2014097" y="478790"/>
                    </a:lnTo>
                    <a:lnTo>
                      <a:pt x="2054627" y="455930"/>
                    </a:lnTo>
                    <a:lnTo>
                      <a:pt x="2058809" y="490220"/>
                    </a:lnTo>
                    <a:close/>
                  </a:path>
                  <a:path w="8134984" h="820420">
                    <a:moveTo>
                      <a:pt x="2453175" y="543560"/>
                    </a:moveTo>
                    <a:lnTo>
                      <a:pt x="2139495" y="543560"/>
                    </a:lnTo>
                    <a:lnTo>
                      <a:pt x="2178584" y="538480"/>
                    </a:lnTo>
                    <a:lnTo>
                      <a:pt x="2219748" y="527050"/>
                    </a:lnTo>
                    <a:lnTo>
                      <a:pt x="2298155" y="500380"/>
                    </a:lnTo>
                    <a:lnTo>
                      <a:pt x="2330324" y="491490"/>
                    </a:lnTo>
                    <a:lnTo>
                      <a:pt x="2354422" y="490220"/>
                    </a:lnTo>
                    <a:lnTo>
                      <a:pt x="2388468" y="501650"/>
                    </a:lnTo>
                    <a:lnTo>
                      <a:pt x="2422772" y="523240"/>
                    </a:lnTo>
                    <a:lnTo>
                      <a:pt x="2453175" y="543560"/>
                    </a:lnTo>
                    <a:close/>
                  </a:path>
                  <a:path w="8134984" h="820420">
                    <a:moveTo>
                      <a:pt x="8003487" y="820420"/>
                    </a:moveTo>
                    <a:lnTo>
                      <a:pt x="209308" y="820420"/>
                    </a:lnTo>
                    <a:lnTo>
                      <a:pt x="223588" y="810260"/>
                    </a:lnTo>
                    <a:lnTo>
                      <a:pt x="252371" y="792480"/>
                    </a:lnTo>
                    <a:lnTo>
                      <a:pt x="267052" y="784860"/>
                    </a:lnTo>
                    <a:lnTo>
                      <a:pt x="254082" y="763270"/>
                    </a:lnTo>
                    <a:lnTo>
                      <a:pt x="219036" y="703580"/>
                    </a:lnTo>
                    <a:lnTo>
                      <a:pt x="184723" y="636270"/>
                    </a:lnTo>
                    <a:lnTo>
                      <a:pt x="166587" y="581660"/>
                    </a:lnTo>
                    <a:lnTo>
                      <a:pt x="168411" y="565150"/>
                    </a:lnTo>
                    <a:lnTo>
                      <a:pt x="180071" y="557530"/>
                    </a:lnTo>
                    <a:lnTo>
                      <a:pt x="203498" y="563880"/>
                    </a:lnTo>
                    <a:lnTo>
                      <a:pt x="240621" y="585470"/>
                    </a:lnTo>
                    <a:lnTo>
                      <a:pt x="7529225" y="585470"/>
                    </a:lnTo>
                    <a:lnTo>
                      <a:pt x="7529271" y="647700"/>
                    </a:lnTo>
                    <a:lnTo>
                      <a:pt x="7555209" y="681990"/>
                    </a:lnTo>
                    <a:lnTo>
                      <a:pt x="7588497" y="687070"/>
                    </a:lnTo>
                    <a:lnTo>
                      <a:pt x="7640948" y="695960"/>
                    </a:lnTo>
                    <a:lnTo>
                      <a:pt x="7685571" y="711200"/>
                    </a:lnTo>
                    <a:lnTo>
                      <a:pt x="7727014" y="732790"/>
                    </a:lnTo>
                    <a:lnTo>
                      <a:pt x="7765192" y="754380"/>
                    </a:lnTo>
                    <a:lnTo>
                      <a:pt x="275506" y="754380"/>
                    </a:lnTo>
                    <a:lnTo>
                      <a:pt x="275506" y="781050"/>
                    </a:lnTo>
                    <a:lnTo>
                      <a:pt x="7836717" y="781050"/>
                    </a:lnTo>
                    <a:lnTo>
                      <a:pt x="7864806" y="788670"/>
                    </a:lnTo>
                    <a:lnTo>
                      <a:pt x="7912302" y="797560"/>
                    </a:lnTo>
                    <a:lnTo>
                      <a:pt x="7959016" y="807720"/>
                    </a:lnTo>
                    <a:lnTo>
                      <a:pt x="8003487" y="820420"/>
                    </a:lnTo>
                    <a:close/>
                  </a:path>
                  <a:path w="8134984" h="820420">
                    <a:moveTo>
                      <a:pt x="7836717" y="781050"/>
                    </a:moveTo>
                    <a:lnTo>
                      <a:pt x="275506" y="781050"/>
                    </a:lnTo>
                    <a:lnTo>
                      <a:pt x="288528" y="775970"/>
                    </a:lnTo>
                    <a:lnTo>
                      <a:pt x="301907" y="772160"/>
                    </a:lnTo>
                    <a:lnTo>
                      <a:pt x="315689" y="769620"/>
                    </a:lnTo>
                    <a:lnTo>
                      <a:pt x="329916" y="768350"/>
                    </a:lnTo>
                    <a:lnTo>
                      <a:pt x="315622" y="764540"/>
                    </a:lnTo>
                    <a:lnTo>
                      <a:pt x="289265" y="756920"/>
                    </a:lnTo>
                    <a:lnTo>
                      <a:pt x="275506" y="754380"/>
                    </a:lnTo>
                    <a:lnTo>
                      <a:pt x="7765192" y="754380"/>
                    </a:lnTo>
                    <a:lnTo>
                      <a:pt x="7769684" y="756920"/>
                    </a:lnTo>
                    <a:lnTo>
                      <a:pt x="7817991" y="775970"/>
                    </a:lnTo>
                    <a:lnTo>
                      <a:pt x="7836717" y="781050"/>
                    </a:lnTo>
                    <a:close/>
                  </a:path>
                </a:pathLst>
              </a:custGeom>
              <a:solidFill>
                <a:srgbClr val="F6945C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0C87EC2-F840-5EF1-80E9-4BC20F708CB3}"/>
                </a:ext>
              </a:extLst>
            </p:cNvPr>
            <p:cNvSpPr/>
            <p:nvPr/>
          </p:nvSpPr>
          <p:spPr>
            <a:xfrm>
              <a:off x="3517900" y="3537832"/>
              <a:ext cx="518021" cy="487186"/>
            </a:xfrm>
            <a:prstGeom prst="ellipse">
              <a:avLst/>
            </a:prstGeom>
            <a:solidFill>
              <a:srgbClr val="582C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9F8A1D4-90CF-B996-F0C3-E7ED522D2AC7}"/>
                </a:ext>
              </a:extLst>
            </p:cNvPr>
            <p:cNvSpPr/>
            <p:nvPr/>
          </p:nvSpPr>
          <p:spPr>
            <a:xfrm>
              <a:off x="4356099" y="4772025"/>
              <a:ext cx="648183" cy="609600"/>
            </a:xfrm>
            <a:prstGeom prst="ellipse">
              <a:avLst/>
            </a:prstGeom>
            <a:solidFill>
              <a:srgbClr val="582C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BD5993DF-E55A-75AF-5CBB-6EEB656B5290}"/>
                </a:ext>
              </a:extLst>
            </p:cNvPr>
            <p:cNvSpPr/>
            <p:nvPr/>
          </p:nvSpPr>
          <p:spPr>
            <a:xfrm>
              <a:off x="5956300" y="4314825"/>
              <a:ext cx="436998" cy="410986"/>
            </a:xfrm>
            <a:prstGeom prst="ellipse">
              <a:avLst/>
            </a:prstGeom>
            <a:solidFill>
              <a:srgbClr val="582C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04D67471-4BB7-29F7-175E-E9AE46029F33}"/>
                </a:ext>
              </a:extLst>
            </p:cNvPr>
            <p:cNvSpPr/>
            <p:nvPr/>
          </p:nvSpPr>
          <p:spPr>
            <a:xfrm>
              <a:off x="6508132" y="3827639"/>
              <a:ext cx="518021" cy="487186"/>
            </a:xfrm>
            <a:prstGeom prst="ellipse">
              <a:avLst/>
            </a:prstGeom>
            <a:solidFill>
              <a:srgbClr val="582C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C476DC18-8498-A898-9727-7622195D3869}"/>
                </a:ext>
              </a:extLst>
            </p:cNvPr>
            <p:cNvSpPr/>
            <p:nvPr/>
          </p:nvSpPr>
          <p:spPr>
            <a:xfrm>
              <a:off x="8074653" y="5037944"/>
              <a:ext cx="436998" cy="410986"/>
            </a:xfrm>
            <a:prstGeom prst="ellipse">
              <a:avLst/>
            </a:prstGeom>
            <a:solidFill>
              <a:srgbClr val="582C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85D4CAD0-3B17-2DCF-CD0A-3BCD2F8C3A3D}"/>
                </a:ext>
              </a:extLst>
            </p:cNvPr>
            <p:cNvSpPr/>
            <p:nvPr/>
          </p:nvSpPr>
          <p:spPr>
            <a:xfrm>
              <a:off x="7327900" y="3569293"/>
              <a:ext cx="650351" cy="611639"/>
            </a:xfrm>
            <a:prstGeom prst="ellipse">
              <a:avLst/>
            </a:prstGeom>
            <a:solidFill>
              <a:srgbClr val="582C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object 10">
              <a:extLst>
                <a:ext uri="{FF2B5EF4-FFF2-40B4-BE49-F238E27FC236}">
                  <a16:creationId xmlns:a16="http://schemas.microsoft.com/office/drawing/2014/main" id="{04929716-2589-66FF-58DA-B36B8301E56D}"/>
                </a:ext>
              </a:extLst>
            </p:cNvPr>
            <p:cNvSpPr txBox="1"/>
            <p:nvPr/>
          </p:nvSpPr>
          <p:spPr>
            <a:xfrm>
              <a:off x="7528006" y="3650845"/>
              <a:ext cx="199387" cy="409053"/>
            </a:xfrm>
            <a:prstGeom prst="rect">
              <a:avLst/>
            </a:prstGeom>
          </p:spPr>
          <p:txBody>
            <a:bodyPr vert="horz" wrap="square" lIns="0" tIns="8539" rIns="0" bIns="0" rtlCol="0">
              <a:spAutoFit/>
            </a:bodyPr>
            <a:lstStyle/>
            <a:p>
              <a:pPr marL="7426">
                <a:spcBef>
                  <a:spcPts val="67"/>
                </a:spcBef>
              </a:pPr>
              <a:r>
                <a:rPr lang="fr-FR" sz="2602" spc="3" dirty="0">
                  <a:solidFill>
                    <a:srgbClr val="FFFFFF"/>
                  </a:solidFill>
                  <a:latin typeface="Arial"/>
                  <a:cs typeface="Arial"/>
                </a:rPr>
                <a:t>8</a:t>
              </a:r>
              <a:endParaRPr sz="2602" dirty="0">
                <a:latin typeface="Arial"/>
                <a:cs typeface="Arial"/>
              </a:endParaRPr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A3A99EE4-8D42-3A02-5129-F632D4DD75C9}"/>
                </a:ext>
              </a:extLst>
            </p:cNvPr>
            <p:cNvSpPr txBox="1"/>
            <p:nvPr/>
          </p:nvSpPr>
          <p:spPr>
            <a:xfrm>
              <a:off x="3688207" y="3601359"/>
              <a:ext cx="168941" cy="342221"/>
            </a:xfrm>
            <a:prstGeom prst="rect">
              <a:avLst/>
            </a:prstGeom>
          </p:spPr>
          <p:txBody>
            <a:bodyPr vert="horz" wrap="square" lIns="0" tIns="9282" rIns="0" bIns="0" rtlCol="0">
              <a:spAutoFit/>
            </a:bodyPr>
            <a:lstStyle/>
            <a:p>
              <a:pPr marL="7426">
                <a:spcBef>
                  <a:spcPts val="73"/>
                </a:spcBef>
              </a:pPr>
              <a:r>
                <a:rPr sz="2163" spc="6" dirty="0">
                  <a:solidFill>
                    <a:srgbClr val="FFFFFF"/>
                  </a:solidFill>
                  <a:latin typeface="Arial"/>
                  <a:cs typeface="Arial"/>
                </a:rPr>
                <a:t>2</a:t>
              </a:r>
              <a:endParaRPr sz="2163" dirty="0">
                <a:latin typeface="Arial"/>
                <a:cs typeface="Arial"/>
              </a:endParaRPr>
            </a:p>
          </p:txBody>
        </p:sp>
        <p:sp>
          <p:nvSpPr>
            <p:cNvPr id="31" name="object 12">
              <a:extLst>
                <a:ext uri="{FF2B5EF4-FFF2-40B4-BE49-F238E27FC236}">
                  <a16:creationId xmlns:a16="http://schemas.microsoft.com/office/drawing/2014/main" id="{593DA73A-C74C-DEB0-726E-D9FBD0054A17}"/>
                </a:ext>
              </a:extLst>
            </p:cNvPr>
            <p:cNvSpPr txBox="1"/>
            <p:nvPr/>
          </p:nvSpPr>
          <p:spPr>
            <a:xfrm>
              <a:off x="4569543" y="4831835"/>
              <a:ext cx="221294" cy="457494"/>
            </a:xfrm>
            <a:prstGeom prst="rect">
              <a:avLst/>
            </a:prstGeom>
          </p:spPr>
          <p:txBody>
            <a:bodyPr vert="horz" wrap="square" lIns="0" tIns="7426" rIns="0" bIns="0" rtlCol="0">
              <a:spAutoFit/>
            </a:bodyPr>
            <a:lstStyle/>
            <a:p>
              <a:pPr marL="7426">
                <a:spcBef>
                  <a:spcPts val="58"/>
                </a:spcBef>
              </a:pPr>
              <a:r>
                <a:rPr sz="2924" spc="-3" dirty="0">
                  <a:solidFill>
                    <a:srgbClr val="FFFFFF"/>
                  </a:solidFill>
                  <a:latin typeface="Arial"/>
                  <a:cs typeface="Arial"/>
                </a:rPr>
                <a:t>9</a:t>
              </a:r>
              <a:endParaRPr sz="2924" dirty="0">
                <a:latin typeface="Arial"/>
                <a:cs typeface="Arial"/>
              </a:endParaRPr>
            </a:p>
          </p:txBody>
        </p:sp>
        <p:sp>
          <p:nvSpPr>
            <p:cNvPr id="33" name="object 13">
              <a:extLst>
                <a:ext uri="{FF2B5EF4-FFF2-40B4-BE49-F238E27FC236}">
                  <a16:creationId xmlns:a16="http://schemas.microsoft.com/office/drawing/2014/main" id="{E012EE8D-19CD-21D3-D939-5C9FD8B70A69}"/>
                </a:ext>
              </a:extLst>
            </p:cNvPr>
            <p:cNvSpPr txBox="1"/>
            <p:nvPr/>
          </p:nvSpPr>
          <p:spPr>
            <a:xfrm>
              <a:off x="8219820" y="5076825"/>
              <a:ext cx="146663" cy="293598"/>
            </a:xfrm>
            <a:prstGeom prst="rect">
              <a:avLst/>
            </a:prstGeom>
          </p:spPr>
          <p:txBody>
            <a:bodyPr vert="horz" wrap="square" lIns="0" tIns="10025" rIns="0" bIns="0" rtlCol="0">
              <a:spAutoFit/>
            </a:bodyPr>
            <a:lstStyle/>
            <a:p>
              <a:pPr marL="7426">
                <a:spcBef>
                  <a:spcPts val="79"/>
                </a:spcBef>
              </a:pPr>
              <a:r>
                <a:rPr lang="fr-FR" sz="1842" dirty="0">
                  <a:solidFill>
                    <a:schemeClr val="bg1"/>
                  </a:solidFill>
                  <a:latin typeface="Arial"/>
                  <a:cs typeface="Arial"/>
                </a:rPr>
                <a:t>2</a:t>
              </a:r>
              <a:endParaRPr sz="1842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35" name="object 14">
              <a:extLst>
                <a:ext uri="{FF2B5EF4-FFF2-40B4-BE49-F238E27FC236}">
                  <a16:creationId xmlns:a16="http://schemas.microsoft.com/office/drawing/2014/main" id="{C066EE9A-C0EE-2F91-1B6D-8133E5FC29D9}"/>
                </a:ext>
              </a:extLst>
            </p:cNvPr>
            <p:cNvSpPr txBox="1"/>
            <p:nvPr/>
          </p:nvSpPr>
          <p:spPr>
            <a:xfrm>
              <a:off x="6055805" y="4366530"/>
              <a:ext cx="279862" cy="338546"/>
            </a:xfrm>
            <a:prstGeom prst="rect">
              <a:avLst/>
            </a:prstGeom>
          </p:spPr>
          <p:txBody>
            <a:bodyPr vert="horz" wrap="square" lIns="0" tIns="10025" rIns="0" bIns="0" rtlCol="0">
              <a:spAutoFit/>
            </a:bodyPr>
            <a:lstStyle/>
            <a:p>
              <a:pPr marL="7426">
                <a:spcBef>
                  <a:spcPts val="79"/>
                </a:spcBef>
              </a:pPr>
              <a:r>
                <a:rPr lang="fr-FR" sz="2134">
                  <a:solidFill>
                    <a:schemeClr val="bg1"/>
                  </a:solidFill>
                  <a:latin typeface="Arial"/>
                  <a:cs typeface="Arial"/>
                </a:rPr>
                <a:t>3</a:t>
              </a:r>
              <a:endParaRPr sz="2134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37" name="object 15">
              <a:extLst>
                <a:ext uri="{FF2B5EF4-FFF2-40B4-BE49-F238E27FC236}">
                  <a16:creationId xmlns:a16="http://schemas.microsoft.com/office/drawing/2014/main" id="{D9A3E724-2C5E-BED6-71B7-62468AC95559}"/>
                </a:ext>
              </a:extLst>
            </p:cNvPr>
            <p:cNvSpPr txBox="1"/>
            <p:nvPr/>
          </p:nvSpPr>
          <p:spPr>
            <a:xfrm>
              <a:off x="6678301" y="3875112"/>
              <a:ext cx="273093" cy="335922"/>
            </a:xfrm>
            <a:prstGeom prst="rect">
              <a:avLst/>
            </a:prstGeom>
          </p:spPr>
          <p:txBody>
            <a:bodyPr vert="horz" wrap="square" lIns="0" tIns="7426" rIns="0" bIns="0" rtlCol="0">
              <a:spAutoFit/>
            </a:bodyPr>
            <a:lstStyle/>
            <a:p>
              <a:pPr marL="7426">
                <a:spcBef>
                  <a:spcPts val="58"/>
                </a:spcBef>
              </a:pPr>
              <a:r>
                <a:rPr lang="fr-FR" sz="2134" dirty="0">
                  <a:solidFill>
                    <a:srgbClr val="FFFFFF"/>
                  </a:solidFill>
                  <a:latin typeface="Arial"/>
                  <a:cs typeface="Arial"/>
                </a:rPr>
                <a:t>4</a:t>
              </a:r>
              <a:endParaRPr sz="2134" dirty="0">
                <a:latin typeface="Arial"/>
                <a:cs typeface="Arial"/>
              </a:endParaRPr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518EFCC2-B1A9-D4D3-001E-F85EC6FF6614}"/>
                </a:ext>
              </a:extLst>
            </p:cNvPr>
            <p:cNvSpPr/>
            <p:nvPr/>
          </p:nvSpPr>
          <p:spPr>
            <a:xfrm>
              <a:off x="5983936" y="3314686"/>
              <a:ext cx="650351" cy="611639"/>
            </a:xfrm>
            <a:prstGeom prst="ellipse">
              <a:avLst/>
            </a:prstGeom>
            <a:solidFill>
              <a:srgbClr val="582C8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9" name="object 20">
              <a:extLst>
                <a:ext uri="{FF2B5EF4-FFF2-40B4-BE49-F238E27FC236}">
                  <a16:creationId xmlns:a16="http://schemas.microsoft.com/office/drawing/2014/main" id="{D96BDF0D-E0F3-D188-C6F3-828BE0365820}"/>
                </a:ext>
              </a:extLst>
            </p:cNvPr>
            <p:cNvSpPr txBox="1"/>
            <p:nvPr/>
          </p:nvSpPr>
          <p:spPr>
            <a:xfrm>
              <a:off x="6079073" y="3400769"/>
              <a:ext cx="434791" cy="464543"/>
            </a:xfrm>
            <a:prstGeom prst="rect">
              <a:avLst/>
            </a:prstGeom>
          </p:spPr>
          <p:txBody>
            <a:bodyPr vert="horz" wrap="square" lIns="0" tIns="10025" rIns="0" bIns="0" rtlCol="0">
              <a:spAutoFit/>
            </a:bodyPr>
            <a:lstStyle/>
            <a:p>
              <a:pPr marL="7426">
                <a:spcBef>
                  <a:spcPts val="79"/>
                </a:spcBef>
              </a:pPr>
              <a:r>
                <a:rPr sz="2953" spc="-15" dirty="0">
                  <a:solidFill>
                    <a:srgbClr val="FFFFFF"/>
                  </a:solidFill>
                  <a:latin typeface="Arial"/>
                  <a:cs typeface="Arial"/>
                </a:rPr>
                <a:t>3</a:t>
              </a:r>
              <a:r>
                <a:rPr lang="fr-FR" sz="2953" spc="-15" dirty="0">
                  <a:solidFill>
                    <a:srgbClr val="FFFFFF"/>
                  </a:solidFill>
                  <a:latin typeface="Arial"/>
                  <a:cs typeface="Arial"/>
                </a:rPr>
                <a:t>0</a:t>
              </a:r>
              <a:endParaRPr sz="2953" dirty="0">
                <a:latin typeface="Arial"/>
                <a:cs typeface="Arial"/>
              </a:endParaRPr>
            </a:p>
          </p:txBody>
        </p:sp>
      </p:grpSp>
      <p:sp>
        <p:nvSpPr>
          <p:cNvPr id="43" name="object 8">
            <a:extLst>
              <a:ext uri="{FF2B5EF4-FFF2-40B4-BE49-F238E27FC236}">
                <a16:creationId xmlns:a16="http://schemas.microsoft.com/office/drawing/2014/main" id="{6B4BDDCB-73B2-053F-857E-86D1D441140B}"/>
              </a:ext>
            </a:extLst>
          </p:cNvPr>
          <p:cNvSpPr txBox="1"/>
          <p:nvPr/>
        </p:nvSpPr>
        <p:spPr>
          <a:xfrm>
            <a:off x="2580715" y="3909884"/>
            <a:ext cx="485659" cy="674348"/>
          </a:xfrm>
          <a:prstGeom prst="rect">
            <a:avLst/>
          </a:prstGeom>
        </p:spPr>
        <p:txBody>
          <a:bodyPr vert="horz" wrap="square" lIns="0" tIns="7426" rIns="0" bIns="0" rtlCol="0" anchor="t">
            <a:spAutoFit/>
          </a:bodyPr>
          <a:lstStyle/>
          <a:p>
            <a:pPr marL="13366">
              <a:lnSpc>
                <a:spcPts val="3312"/>
              </a:lnSpc>
              <a:spcBef>
                <a:spcPts val="58"/>
              </a:spcBef>
            </a:pPr>
            <a:r>
              <a:rPr lang="fr-FR" sz="2924" spc="-15" dirty="0">
                <a:solidFill>
                  <a:srgbClr val="582C83"/>
                </a:solidFill>
                <a:latin typeface="Arial"/>
                <a:cs typeface="Arial"/>
              </a:rPr>
              <a:t>58</a:t>
            </a:r>
          </a:p>
          <a:p>
            <a:pPr marL="7426">
              <a:lnSpc>
                <a:spcPts val="1909"/>
              </a:lnSpc>
            </a:pPr>
            <a:r>
              <a:rPr sz="1600" spc="-12" dirty="0">
                <a:latin typeface="Arial"/>
                <a:cs typeface="Arial"/>
              </a:rPr>
              <a:t>pays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5" name="object 9">
            <a:extLst>
              <a:ext uri="{FF2B5EF4-FFF2-40B4-BE49-F238E27FC236}">
                <a16:creationId xmlns:a16="http://schemas.microsoft.com/office/drawing/2014/main" id="{768462CB-6D9C-2904-955B-639B28706840}"/>
              </a:ext>
            </a:extLst>
          </p:cNvPr>
          <p:cNvSpPr txBox="1"/>
          <p:nvPr/>
        </p:nvSpPr>
        <p:spPr>
          <a:xfrm>
            <a:off x="2271631" y="2475033"/>
            <a:ext cx="1129490" cy="830416"/>
          </a:xfrm>
          <a:prstGeom prst="rect">
            <a:avLst/>
          </a:prstGeom>
        </p:spPr>
        <p:txBody>
          <a:bodyPr vert="horz" wrap="square" lIns="0" tIns="7426" rIns="0" bIns="0" rtlCol="0">
            <a:spAutoFit/>
          </a:bodyPr>
          <a:lstStyle/>
          <a:p>
            <a:pPr algn="ctr">
              <a:lnSpc>
                <a:spcPts val="3260"/>
              </a:lnSpc>
              <a:spcBef>
                <a:spcPts val="58"/>
              </a:spcBef>
            </a:pPr>
            <a:r>
              <a:rPr lang="fr-FR" sz="2924" spc="-15" dirty="0">
                <a:solidFill>
                  <a:srgbClr val="582C83"/>
                </a:solidFill>
                <a:latin typeface="Arial"/>
                <a:cs typeface="Arial"/>
              </a:rPr>
              <a:t>250</a:t>
            </a:r>
            <a:endParaRPr sz="2924" dirty="0">
              <a:solidFill>
                <a:srgbClr val="582C83"/>
              </a:solidFill>
              <a:latin typeface="Arial"/>
              <a:cs typeface="Arial"/>
            </a:endParaRPr>
          </a:p>
          <a:p>
            <a:pPr marL="7054" marR="2970" algn="ctr">
              <a:lnSpc>
                <a:spcPct val="72900"/>
              </a:lnSpc>
              <a:spcBef>
                <a:spcPts val="322"/>
              </a:spcBef>
            </a:pPr>
            <a:r>
              <a:rPr sz="1600" spc="-6" dirty="0" err="1">
                <a:latin typeface="Arial"/>
                <a:cs typeface="Arial"/>
              </a:rPr>
              <a:t>universités</a:t>
            </a:r>
            <a:r>
              <a:rPr sz="1600" spc="-6" dirty="0">
                <a:latin typeface="Arial"/>
                <a:cs typeface="Arial"/>
              </a:rPr>
              <a:t> </a:t>
            </a:r>
            <a:r>
              <a:rPr sz="1600" spc="-6" dirty="0" err="1">
                <a:latin typeface="Arial"/>
                <a:cs typeface="Arial"/>
              </a:rPr>
              <a:t>partenaires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7" name="object 16">
            <a:extLst>
              <a:ext uri="{FF2B5EF4-FFF2-40B4-BE49-F238E27FC236}">
                <a16:creationId xmlns:a16="http://schemas.microsoft.com/office/drawing/2014/main" id="{A26243DD-08D2-72AE-3E2B-BF66F07F2F86}"/>
              </a:ext>
            </a:extLst>
          </p:cNvPr>
          <p:cNvSpPr txBox="1"/>
          <p:nvPr/>
        </p:nvSpPr>
        <p:spPr>
          <a:xfrm>
            <a:off x="2929831" y="4893081"/>
            <a:ext cx="1228627" cy="1060623"/>
          </a:xfrm>
          <a:prstGeom prst="rect">
            <a:avLst/>
          </a:prstGeom>
        </p:spPr>
        <p:txBody>
          <a:bodyPr vert="horz" wrap="square" lIns="0" tIns="40843" rIns="0" bIns="0" rtlCol="0" anchor="t">
            <a:spAutoFit/>
          </a:bodyPr>
          <a:lstStyle/>
          <a:p>
            <a:pPr marL="445170">
              <a:spcBef>
                <a:spcPts val="322"/>
              </a:spcBef>
            </a:pPr>
            <a:r>
              <a:rPr lang="en-US" sz="2924" spc="-15" dirty="0">
                <a:solidFill>
                  <a:srgbClr val="582C83"/>
                </a:solidFill>
                <a:latin typeface="Arial"/>
                <a:cs typeface="Arial"/>
              </a:rPr>
              <a:t>28</a:t>
            </a:r>
            <a:endParaRPr sz="2924" dirty="0">
              <a:solidFill>
                <a:srgbClr val="582C83"/>
              </a:solidFill>
              <a:latin typeface="Arial"/>
              <a:cs typeface="Arial"/>
            </a:endParaRPr>
          </a:p>
          <a:p>
            <a:pPr marL="7426">
              <a:spcBef>
                <a:spcPts val="158"/>
              </a:spcBef>
            </a:pPr>
            <a:r>
              <a:rPr sz="1600" dirty="0">
                <a:latin typeface="Arial"/>
                <a:cs typeface="Arial"/>
              </a:rPr>
              <a:t>hors</a:t>
            </a:r>
            <a:r>
              <a:rPr sz="1600" spc="-41" dirty="0">
                <a:latin typeface="Arial"/>
                <a:cs typeface="Arial"/>
              </a:rPr>
              <a:t> </a:t>
            </a:r>
            <a:r>
              <a:rPr sz="1600" spc="-6" dirty="0">
                <a:latin typeface="Arial"/>
                <a:cs typeface="Arial"/>
              </a:rPr>
              <a:t>Europe</a:t>
            </a:r>
            <a:endParaRPr sz="1600" dirty="0">
              <a:latin typeface="Arial"/>
              <a:cs typeface="Arial"/>
            </a:endParaRPr>
          </a:p>
          <a:p>
            <a:pPr marL="81683">
              <a:spcBef>
                <a:spcPts val="351"/>
              </a:spcBef>
            </a:pPr>
            <a:r>
              <a:rPr sz="1600" dirty="0">
                <a:latin typeface="Arial"/>
                <a:cs typeface="Arial"/>
              </a:rPr>
              <a:t>(voir</a:t>
            </a:r>
            <a:r>
              <a:rPr sz="1600" spc="-41" dirty="0">
                <a:latin typeface="Arial"/>
                <a:cs typeface="Arial"/>
              </a:rPr>
              <a:t> </a:t>
            </a:r>
            <a:r>
              <a:rPr sz="1600" spc="-6" dirty="0">
                <a:latin typeface="Arial"/>
                <a:cs typeface="Arial"/>
              </a:rPr>
              <a:t>carte)</a:t>
            </a:r>
            <a:endParaRPr sz="1600" dirty="0">
              <a:latin typeface="Arial"/>
              <a:cs typeface="Arial"/>
            </a:endParaRPr>
          </a:p>
        </p:txBody>
      </p:sp>
      <p:pic>
        <p:nvPicPr>
          <p:cNvPr id="49" name="object 17">
            <a:extLst>
              <a:ext uri="{FF2B5EF4-FFF2-40B4-BE49-F238E27FC236}">
                <a16:creationId xmlns:a16="http://schemas.microsoft.com/office/drawing/2014/main" id="{5E86379D-37ED-C0AD-49BE-CDB5BF1A99F9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580715" y="4669319"/>
            <a:ext cx="634920" cy="573656"/>
          </a:xfrm>
          <a:prstGeom prst="rect">
            <a:avLst/>
          </a:prstGeom>
        </p:spPr>
      </p:pic>
      <p:sp>
        <p:nvSpPr>
          <p:cNvPr id="51" name="object 18">
            <a:extLst>
              <a:ext uri="{FF2B5EF4-FFF2-40B4-BE49-F238E27FC236}">
                <a16:creationId xmlns:a16="http://schemas.microsoft.com/office/drawing/2014/main" id="{E63AE000-0DA6-3867-E8A3-86DF0E2D6E48}"/>
              </a:ext>
            </a:extLst>
          </p:cNvPr>
          <p:cNvSpPr txBox="1"/>
          <p:nvPr/>
        </p:nvSpPr>
        <p:spPr>
          <a:xfrm>
            <a:off x="1873801" y="4952155"/>
            <a:ext cx="733315" cy="674348"/>
          </a:xfrm>
          <a:prstGeom prst="rect">
            <a:avLst/>
          </a:prstGeom>
        </p:spPr>
        <p:txBody>
          <a:bodyPr vert="horz" wrap="square" lIns="0" tIns="7426" rIns="0" bIns="0" rtlCol="0" anchor="t">
            <a:spAutoFit/>
          </a:bodyPr>
          <a:lstStyle/>
          <a:p>
            <a:pPr algn="ctr">
              <a:lnSpc>
                <a:spcPts val="3312"/>
              </a:lnSpc>
              <a:spcBef>
                <a:spcPts val="58"/>
              </a:spcBef>
            </a:pPr>
            <a:r>
              <a:rPr lang="fr-FR" sz="2924" spc="-15" dirty="0">
                <a:solidFill>
                  <a:srgbClr val="582C83"/>
                </a:solidFill>
                <a:latin typeface="Arial"/>
                <a:cs typeface="Arial"/>
              </a:rPr>
              <a:t>30</a:t>
            </a:r>
            <a:endParaRPr sz="2924" spc="-15" dirty="0">
              <a:solidFill>
                <a:srgbClr val="582C83"/>
              </a:solidFill>
              <a:latin typeface="Arial"/>
              <a:cs typeface="Arial"/>
            </a:endParaRPr>
          </a:p>
          <a:p>
            <a:pPr algn="ctr">
              <a:lnSpc>
                <a:spcPts val="1909"/>
              </a:lnSpc>
            </a:pPr>
            <a:r>
              <a:rPr sz="1600" spc="-6" dirty="0">
                <a:latin typeface="Arial"/>
                <a:cs typeface="Arial"/>
              </a:rPr>
              <a:t>Europe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5567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7A5B0-1043-CC50-4DA6-BA6D41414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F35DB5-22FE-A486-5CA2-025C803FA0E2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1917CA0-26CD-4D4C-D241-14DDFF0C56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50847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Arial"/>
                <a:cs typeface="Arial"/>
              </a:rPr>
              <a:t>Septembre 2026</a:t>
            </a:r>
            <a:r>
              <a:rPr lang="fr-FR" spc="-111" dirty="0">
                <a:solidFill>
                  <a:srgbClr val="582C83"/>
                </a:solidFill>
                <a:latin typeface="Arial"/>
                <a:cs typeface="Arial"/>
              </a:rPr>
              <a:t> </a:t>
            </a:r>
            <a:r>
              <a:rPr lang="fr-FR" dirty="0">
                <a:solidFill>
                  <a:srgbClr val="582C83"/>
                </a:solidFill>
                <a:latin typeface="Arial"/>
                <a:cs typeface="Arial"/>
              </a:rPr>
              <a:t>-</a:t>
            </a:r>
            <a:r>
              <a:rPr lang="fr-FR" spc="-111" dirty="0">
                <a:solidFill>
                  <a:srgbClr val="582C83"/>
                </a:solidFill>
                <a:latin typeface="Arial"/>
                <a:cs typeface="Arial"/>
              </a:rPr>
              <a:t> </a:t>
            </a:r>
            <a:r>
              <a:rPr lang="fr-FR" dirty="0">
                <a:solidFill>
                  <a:srgbClr val="582C83"/>
                </a:solidFill>
                <a:latin typeface="Arial"/>
                <a:cs typeface="Arial"/>
              </a:rPr>
              <a:t>Juillet</a:t>
            </a:r>
            <a:r>
              <a:rPr lang="fr-FR" spc="-108" dirty="0">
                <a:solidFill>
                  <a:srgbClr val="582C83"/>
                </a:solidFill>
                <a:latin typeface="Arial"/>
                <a:cs typeface="Arial"/>
              </a:rPr>
              <a:t> </a:t>
            </a:r>
            <a:r>
              <a:rPr lang="fr-FR" spc="-12" dirty="0">
                <a:solidFill>
                  <a:srgbClr val="582C83"/>
                </a:solidFill>
                <a:latin typeface="Arial"/>
                <a:cs typeface="Arial"/>
              </a:rPr>
              <a:t>2027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30988382-9871-34CB-1EFA-B3AE380809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C2EE760E-903D-22E6-477C-2382A9DEED2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E5876B72-B9E8-B52B-6F63-45382185B701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F90CFA1C-56FD-4064-544B-39BA60E3AAD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7" name="object 32">
            <a:extLst>
              <a:ext uri="{FF2B5EF4-FFF2-40B4-BE49-F238E27FC236}">
                <a16:creationId xmlns:a16="http://schemas.microsoft.com/office/drawing/2014/main" id="{4E88DB8E-6C66-E3ED-8685-F8BFD47E014F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object 8">
            <a:extLst>
              <a:ext uri="{FF2B5EF4-FFF2-40B4-BE49-F238E27FC236}">
                <a16:creationId xmlns:a16="http://schemas.microsoft.com/office/drawing/2014/main" id="{617A0A03-CBD5-ECBB-2566-8299E4445AA6}"/>
              </a:ext>
            </a:extLst>
          </p:cNvPr>
          <p:cNvSpPr txBox="1"/>
          <p:nvPr/>
        </p:nvSpPr>
        <p:spPr>
          <a:xfrm>
            <a:off x="2013077" y="2105123"/>
            <a:ext cx="733315" cy="674348"/>
          </a:xfrm>
          <a:prstGeom prst="rect">
            <a:avLst/>
          </a:prstGeom>
        </p:spPr>
        <p:txBody>
          <a:bodyPr vert="horz" wrap="square" lIns="0" tIns="7426" rIns="0" bIns="0" rtlCol="0" anchor="t">
            <a:spAutoFit/>
          </a:bodyPr>
          <a:lstStyle/>
          <a:p>
            <a:pPr marL="13366">
              <a:lnSpc>
                <a:spcPts val="3312"/>
              </a:lnSpc>
              <a:spcBef>
                <a:spcPts val="58"/>
              </a:spcBef>
            </a:pPr>
            <a:r>
              <a:rPr lang="fr-FR" sz="2924" spc="-15" dirty="0">
                <a:solidFill>
                  <a:srgbClr val="582C83"/>
                </a:solidFill>
                <a:latin typeface="Arial"/>
                <a:cs typeface="Arial"/>
              </a:rPr>
              <a:t>438</a:t>
            </a:r>
          </a:p>
          <a:p>
            <a:pPr marL="7426">
              <a:lnSpc>
                <a:spcPts val="1909"/>
              </a:lnSpc>
            </a:pPr>
            <a:r>
              <a:rPr lang="fr-FR" sz="1600" spc="-12" dirty="0">
                <a:latin typeface="Arial"/>
                <a:cs typeface="Arial"/>
              </a:rPr>
              <a:t>partants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47" name="object 16">
            <a:extLst>
              <a:ext uri="{FF2B5EF4-FFF2-40B4-BE49-F238E27FC236}">
                <a16:creationId xmlns:a16="http://schemas.microsoft.com/office/drawing/2014/main" id="{D23360A1-2398-651F-1944-0FFE1A263352}"/>
              </a:ext>
            </a:extLst>
          </p:cNvPr>
          <p:cNvSpPr txBox="1"/>
          <p:nvPr/>
        </p:nvSpPr>
        <p:spPr>
          <a:xfrm>
            <a:off x="2239721" y="2951187"/>
            <a:ext cx="1228627" cy="1060623"/>
          </a:xfrm>
          <a:prstGeom prst="rect">
            <a:avLst/>
          </a:prstGeom>
        </p:spPr>
        <p:txBody>
          <a:bodyPr vert="horz" wrap="square" lIns="0" tIns="40843" rIns="0" bIns="0" rtlCol="0" anchor="t">
            <a:spAutoFit/>
          </a:bodyPr>
          <a:lstStyle/>
          <a:p>
            <a:pPr marL="445170">
              <a:spcBef>
                <a:spcPts val="322"/>
              </a:spcBef>
            </a:pPr>
            <a:r>
              <a:rPr lang="en-US" sz="2924" spc="-15" dirty="0">
                <a:solidFill>
                  <a:srgbClr val="582C83"/>
                </a:solidFill>
                <a:latin typeface="Arial"/>
                <a:cs typeface="Arial"/>
              </a:rPr>
              <a:t>182</a:t>
            </a:r>
            <a:endParaRPr sz="2924" dirty="0">
              <a:solidFill>
                <a:srgbClr val="582C83"/>
              </a:solidFill>
              <a:latin typeface="Arial"/>
              <a:cs typeface="Arial"/>
            </a:endParaRPr>
          </a:p>
          <a:p>
            <a:pPr marL="7426" algn="ctr">
              <a:spcBef>
                <a:spcPts val="158"/>
              </a:spcBef>
            </a:pPr>
            <a:r>
              <a:rPr sz="1600" dirty="0">
                <a:latin typeface="Arial"/>
                <a:cs typeface="Arial"/>
              </a:rPr>
              <a:t>hors</a:t>
            </a:r>
            <a:r>
              <a:rPr sz="1600" spc="-41" dirty="0">
                <a:latin typeface="Arial"/>
                <a:cs typeface="Arial"/>
              </a:rPr>
              <a:t> </a:t>
            </a:r>
            <a:r>
              <a:rPr sz="1600" spc="-6" dirty="0">
                <a:latin typeface="Arial"/>
                <a:cs typeface="Arial"/>
              </a:rPr>
              <a:t>Europe</a:t>
            </a:r>
            <a:endParaRPr sz="1600" dirty="0">
              <a:latin typeface="Arial"/>
              <a:cs typeface="Arial"/>
            </a:endParaRPr>
          </a:p>
          <a:p>
            <a:pPr marL="81683" algn="ctr">
              <a:spcBef>
                <a:spcPts val="351"/>
              </a:spcBef>
            </a:pPr>
            <a:r>
              <a:rPr sz="1600" dirty="0">
                <a:latin typeface="Arial"/>
                <a:cs typeface="Arial"/>
              </a:rPr>
              <a:t>(voir</a:t>
            </a:r>
            <a:r>
              <a:rPr sz="1600" spc="-41" dirty="0">
                <a:latin typeface="Arial"/>
                <a:cs typeface="Arial"/>
              </a:rPr>
              <a:t> </a:t>
            </a:r>
            <a:r>
              <a:rPr sz="1600" spc="-6" dirty="0">
                <a:latin typeface="Arial"/>
                <a:cs typeface="Arial"/>
              </a:rPr>
              <a:t>carte)</a:t>
            </a:r>
            <a:endParaRPr sz="1600" dirty="0">
              <a:latin typeface="Arial"/>
              <a:cs typeface="Arial"/>
            </a:endParaRPr>
          </a:p>
        </p:txBody>
      </p:sp>
      <p:pic>
        <p:nvPicPr>
          <p:cNvPr id="49" name="object 17">
            <a:extLst>
              <a:ext uri="{FF2B5EF4-FFF2-40B4-BE49-F238E27FC236}">
                <a16:creationId xmlns:a16="http://schemas.microsoft.com/office/drawing/2014/main" id="{FF003036-0EAE-16C9-FF48-9C30EE774E7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59076" y="2873221"/>
            <a:ext cx="634920" cy="573656"/>
          </a:xfrm>
          <a:prstGeom prst="rect">
            <a:avLst/>
          </a:prstGeom>
        </p:spPr>
      </p:pic>
      <p:sp>
        <p:nvSpPr>
          <p:cNvPr id="51" name="object 18">
            <a:extLst>
              <a:ext uri="{FF2B5EF4-FFF2-40B4-BE49-F238E27FC236}">
                <a16:creationId xmlns:a16="http://schemas.microsoft.com/office/drawing/2014/main" id="{E2A56965-A9A6-5CED-AD69-42F3F19C1096}"/>
              </a:ext>
            </a:extLst>
          </p:cNvPr>
          <p:cNvSpPr txBox="1"/>
          <p:nvPr/>
        </p:nvSpPr>
        <p:spPr>
          <a:xfrm>
            <a:off x="1618466" y="3554849"/>
            <a:ext cx="733315" cy="674348"/>
          </a:xfrm>
          <a:prstGeom prst="rect">
            <a:avLst/>
          </a:prstGeom>
        </p:spPr>
        <p:txBody>
          <a:bodyPr vert="horz" wrap="square" lIns="0" tIns="7426" rIns="0" bIns="0" rtlCol="0" anchor="t">
            <a:spAutoFit/>
          </a:bodyPr>
          <a:lstStyle/>
          <a:p>
            <a:pPr algn="ctr">
              <a:lnSpc>
                <a:spcPts val="3312"/>
              </a:lnSpc>
              <a:spcBef>
                <a:spcPts val="58"/>
              </a:spcBef>
            </a:pPr>
            <a:r>
              <a:rPr lang="fr-FR" sz="2924" spc="-15" dirty="0">
                <a:solidFill>
                  <a:srgbClr val="582C83"/>
                </a:solidFill>
                <a:latin typeface="Arial"/>
                <a:cs typeface="Arial"/>
              </a:rPr>
              <a:t>256</a:t>
            </a:r>
            <a:endParaRPr sz="2924" spc="-15" dirty="0">
              <a:solidFill>
                <a:srgbClr val="582C83"/>
              </a:solidFill>
              <a:latin typeface="Arial"/>
              <a:cs typeface="Arial"/>
            </a:endParaRPr>
          </a:p>
          <a:p>
            <a:pPr algn="ctr">
              <a:lnSpc>
                <a:spcPts val="1909"/>
              </a:lnSpc>
            </a:pPr>
            <a:r>
              <a:rPr sz="1600" spc="-6" dirty="0">
                <a:latin typeface="Arial"/>
                <a:cs typeface="Arial"/>
              </a:rPr>
              <a:t>Europe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6" name="object 4">
            <a:extLst>
              <a:ext uri="{FF2B5EF4-FFF2-40B4-BE49-F238E27FC236}">
                <a16:creationId xmlns:a16="http://schemas.microsoft.com/office/drawing/2014/main" id="{F28A9CAD-6666-DE02-D41E-D64DA2C7A14E}"/>
              </a:ext>
            </a:extLst>
          </p:cNvPr>
          <p:cNvGrpSpPr/>
          <p:nvPr/>
        </p:nvGrpSpPr>
        <p:grpSpPr>
          <a:xfrm>
            <a:off x="3532896" y="1867744"/>
            <a:ext cx="1978650" cy="2010953"/>
            <a:chOff x="1028700" y="3043851"/>
            <a:chExt cx="3383915" cy="3439160"/>
          </a:xfrm>
        </p:grpSpPr>
        <p:pic>
          <p:nvPicPr>
            <p:cNvPr id="14" name="object 5">
              <a:extLst>
                <a:ext uri="{FF2B5EF4-FFF2-40B4-BE49-F238E27FC236}">
                  <a16:creationId xmlns:a16="http://schemas.microsoft.com/office/drawing/2014/main" id="{7D708AB8-80BD-714A-9A14-DCCBA9AF6F2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8700" y="3098796"/>
              <a:ext cx="3383651" cy="3383651"/>
            </a:xfrm>
            <a:prstGeom prst="rect">
              <a:avLst/>
            </a:prstGeom>
          </p:spPr>
        </p:pic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012D0F6C-0E8A-42B3-3C4F-4120EC545E8C}"/>
                </a:ext>
              </a:extLst>
            </p:cNvPr>
            <p:cNvSpPr/>
            <p:nvPr/>
          </p:nvSpPr>
          <p:spPr>
            <a:xfrm>
              <a:off x="1880024" y="3043851"/>
              <a:ext cx="1342390" cy="533400"/>
            </a:xfrm>
            <a:custGeom>
              <a:avLst/>
              <a:gdLst/>
              <a:ahLst/>
              <a:cxnLst/>
              <a:rect l="l" t="t" r="r" b="b"/>
              <a:pathLst>
                <a:path w="1342389" h="533400">
                  <a:moveTo>
                    <a:pt x="1208930" y="533399"/>
                  </a:moveTo>
                  <a:lnTo>
                    <a:pt x="133349" y="533399"/>
                  </a:lnTo>
                  <a:lnTo>
                    <a:pt x="91201" y="526601"/>
                  </a:lnTo>
                  <a:lnTo>
                    <a:pt x="54595" y="507671"/>
                  </a:lnTo>
                  <a:lnTo>
                    <a:pt x="25728" y="478804"/>
                  </a:lnTo>
                  <a:lnTo>
                    <a:pt x="6798" y="442198"/>
                  </a:lnTo>
                  <a:lnTo>
                    <a:pt x="0" y="400049"/>
                  </a:lnTo>
                  <a:lnTo>
                    <a:pt x="0" y="133349"/>
                  </a:lnTo>
                  <a:lnTo>
                    <a:pt x="6798" y="91201"/>
                  </a:lnTo>
                  <a:lnTo>
                    <a:pt x="25728" y="54595"/>
                  </a:lnTo>
                  <a:lnTo>
                    <a:pt x="54595" y="25728"/>
                  </a:lnTo>
                  <a:lnTo>
                    <a:pt x="91201" y="6798"/>
                  </a:lnTo>
                  <a:lnTo>
                    <a:pt x="133349" y="0"/>
                  </a:lnTo>
                  <a:lnTo>
                    <a:pt x="1208930" y="0"/>
                  </a:lnTo>
                  <a:lnTo>
                    <a:pt x="1251079" y="6798"/>
                  </a:lnTo>
                  <a:lnTo>
                    <a:pt x="1287685" y="25728"/>
                  </a:lnTo>
                  <a:lnTo>
                    <a:pt x="1316551" y="54595"/>
                  </a:lnTo>
                  <a:lnTo>
                    <a:pt x="1335482" y="91201"/>
                  </a:lnTo>
                  <a:lnTo>
                    <a:pt x="1342280" y="133349"/>
                  </a:lnTo>
                  <a:lnTo>
                    <a:pt x="1342280" y="400049"/>
                  </a:lnTo>
                  <a:lnTo>
                    <a:pt x="1335482" y="442198"/>
                  </a:lnTo>
                  <a:lnTo>
                    <a:pt x="1316551" y="478804"/>
                  </a:lnTo>
                  <a:lnTo>
                    <a:pt x="1287685" y="507671"/>
                  </a:lnTo>
                  <a:lnTo>
                    <a:pt x="1251079" y="526601"/>
                  </a:lnTo>
                  <a:lnTo>
                    <a:pt x="1208930" y="533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8">
            <a:extLst>
              <a:ext uri="{FF2B5EF4-FFF2-40B4-BE49-F238E27FC236}">
                <a16:creationId xmlns:a16="http://schemas.microsoft.com/office/drawing/2014/main" id="{854D4722-62E3-FD75-5510-23133E632B43}"/>
              </a:ext>
            </a:extLst>
          </p:cNvPr>
          <p:cNvGrpSpPr/>
          <p:nvPr/>
        </p:nvGrpSpPr>
        <p:grpSpPr>
          <a:xfrm>
            <a:off x="5968132" y="1867744"/>
            <a:ext cx="1978650" cy="2000928"/>
            <a:chOff x="5193474" y="3043851"/>
            <a:chExt cx="3383915" cy="3422015"/>
          </a:xfrm>
        </p:grpSpPr>
        <p:pic>
          <p:nvPicPr>
            <p:cNvPr id="20" name="object 9">
              <a:extLst>
                <a:ext uri="{FF2B5EF4-FFF2-40B4-BE49-F238E27FC236}">
                  <a16:creationId xmlns:a16="http://schemas.microsoft.com/office/drawing/2014/main" id="{223382EA-2815-7E30-1706-B799023DFE06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93474" y="3081951"/>
              <a:ext cx="3383651" cy="3383651"/>
            </a:xfrm>
            <a:prstGeom prst="rect">
              <a:avLst/>
            </a:prstGeom>
          </p:spPr>
        </p:pic>
        <p:sp>
          <p:nvSpPr>
            <p:cNvPr id="22" name="object 10">
              <a:extLst>
                <a:ext uri="{FF2B5EF4-FFF2-40B4-BE49-F238E27FC236}">
                  <a16:creationId xmlns:a16="http://schemas.microsoft.com/office/drawing/2014/main" id="{E9E4E528-47BF-D662-83EA-4C05F255BFBA}"/>
                </a:ext>
              </a:extLst>
            </p:cNvPr>
            <p:cNvSpPr/>
            <p:nvPr/>
          </p:nvSpPr>
          <p:spPr>
            <a:xfrm>
              <a:off x="6065908" y="3043851"/>
              <a:ext cx="1809114" cy="533400"/>
            </a:xfrm>
            <a:custGeom>
              <a:avLst/>
              <a:gdLst/>
              <a:ahLst/>
              <a:cxnLst/>
              <a:rect l="l" t="t" r="r" b="b"/>
              <a:pathLst>
                <a:path w="1809115" h="533400">
                  <a:moveTo>
                    <a:pt x="1675358" y="533399"/>
                  </a:moveTo>
                  <a:lnTo>
                    <a:pt x="133349" y="533399"/>
                  </a:lnTo>
                  <a:lnTo>
                    <a:pt x="91201" y="526601"/>
                  </a:lnTo>
                  <a:lnTo>
                    <a:pt x="54595" y="507671"/>
                  </a:lnTo>
                  <a:lnTo>
                    <a:pt x="25728" y="478804"/>
                  </a:lnTo>
                  <a:lnTo>
                    <a:pt x="6798" y="442198"/>
                  </a:lnTo>
                  <a:lnTo>
                    <a:pt x="0" y="400049"/>
                  </a:lnTo>
                  <a:lnTo>
                    <a:pt x="0" y="133349"/>
                  </a:lnTo>
                  <a:lnTo>
                    <a:pt x="6798" y="91201"/>
                  </a:lnTo>
                  <a:lnTo>
                    <a:pt x="25728" y="54595"/>
                  </a:lnTo>
                  <a:lnTo>
                    <a:pt x="54595" y="25728"/>
                  </a:lnTo>
                  <a:lnTo>
                    <a:pt x="91201" y="6798"/>
                  </a:lnTo>
                  <a:lnTo>
                    <a:pt x="133349" y="0"/>
                  </a:lnTo>
                  <a:lnTo>
                    <a:pt x="1675358" y="0"/>
                  </a:lnTo>
                  <a:lnTo>
                    <a:pt x="1717506" y="6798"/>
                  </a:lnTo>
                  <a:lnTo>
                    <a:pt x="1754112" y="25728"/>
                  </a:lnTo>
                  <a:lnTo>
                    <a:pt x="1782979" y="54595"/>
                  </a:lnTo>
                  <a:lnTo>
                    <a:pt x="1801909" y="91201"/>
                  </a:lnTo>
                  <a:lnTo>
                    <a:pt x="1808708" y="133349"/>
                  </a:lnTo>
                  <a:lnTo>
                    <a:pt x="1808708" y="400049"/>
                  </a:lnTo>
                  <a:lnTo>
                    <a:pt x="1801909" y="442198"/>
                  </a:lnTo>
                  <a:lnTo>
                    <a:pt x="1782979" y="478804"/>
                  </a:lnTo>
                  <a:lnTo>
                    <a:pt x="1754112" y="507671"/>
                  </a:lnTo>
                  <a:lnTo>
                    <a:pt x="1717506" y="526601"/>
                  </a:lnTo>
                  <a:lnTo>
                    <a:pt x="1675358" y="533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grpSp>
        <p:nvGrpSpPr>
          <p:cNvPr id="24" name="object 11">
            <a:extLst>
              <a:ext uri="{FF2B5EF4-FFF2-40B4-BE49-F238E27FC236}">
                <a16:creationId xmlns:a16="http://schemas.microsoft.com/office/drawing/2014/main" id="{62C78112-F561-6501-FC93-D07662151093}"/>
              </a:ext>
            </a:extLst>
          </p:cNvPr>
          <p:cNvGrpSpPr/>
          <p:nvPr/>
        </p:nvGrpSpPr>
        <p:grpSpPr>
          <a:xfrm>
            <a:off x="8403326" y="1877593"/>
            <a:ext cx="1978650" cy="1991274"/>
            <a:chOff x="9358176" y="3060696"/>
            <a:chExt cx="3383915" cy="3405504"/>
          </a:xfrm>
        </p:grpSpPr>
        <p:pic>
          <p:nvPicPr>
            <p:cNvPr id="26" name="object 12">
              <a:extLst>
                <a:ext uri="{FF2B5EF4-FFF2-40B4-BE49-F238E27FC236}">
                  <a16:creationId xmlns:a16="http://schemas.microsoft.com/office/drawing/2014/main" id="{119907B7-50B1-841E-F07B-738907D5F97B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58176" y="3081952"/>
              <a:ext cx="3383651" cy="3383651"/>
            </a:xfrm>
            <a:prstGeom prst="rect">
              <a:avLst/>
            </a:prstGeom>
          </p:spPr>
        </p:pic>
        <p:sp>
          <p:nvSpPr>
            <p:cNvPr id="30" name="object 13">
              <a:extLst>
                <a:ext uri="{FF2B5EF4-FFF2-40B4-BE49-F238E27FC236}">
                  <a16:creationId xmlns:a16="http://schemas.microsoft.com/office/drawing/2014/main" id="{C6DEDC32-D364-58BC-CEFE-1C769035FDD3}"/>
                </a:ext>
              </a:extLst>
            </p:cNvPr>
            <p:cNvSpPr/>
            <p:nvPr/>
          </p:nvSpPr>
          <p:spPr>
            <a:xfrm>
              <a:off x="10378966" y="3060696"/>
              <a:ext cx="1109980" cy="533400"/>
            </a:xfrm>
            <a:custGeom>
              <a:avLst/>
              <a:gdLst/>
              <a:ahLst/>
              <a:cxnLst/>
              <a:rect l="l" t="t" r="r" b="b"/>
              <a:pathLst>
                <a:path w="1109979" h="533400">
                  <a:moveTo>
                    <a:pt x="976163" y="533399"/>
                  </a:moveTo>
                  <a:lnTo>
                    <a:pt x="133349" y="533399"/>
                  </a:lnTo>
                  <a:lnTo>
                    <a:pt x="91201" y="526601"/>
                  </a:lnTo>
                  <a:lnTo>
                    <a:pt x="54595" y="507671"/>
                  </a:lnTo>
                  <a:lnTo>
                    <a:pt x="25728" y="478804"/>
                  </a:lnTo>
                  <a:lnTo>
                    <a:pt x="6798" y="442198"/>
                  </a:lnTo>
                  <a:lnTo>
                    <a:pt x="0" y="400049"/>
                  </a:lnTo>
                  <a:lnTo>
                    <a:pt x="0" y="133349"/>
                  </a:lnTo>
                  <a:lnTo>
                    <a:pt x="6798" y="91201"/>
                  </a:lnTo>
                  <a:lnTo>
                    <a:pt x="25728" y="54595"/>
                  </a:lnTo>
                  <a:lnTo>
                    <a:pt x="54595" y="25728"/>
                  </a:lnTo>
                  <a:lnTo>
                    <a:pt x="91201" y="6798"/>
                  </a:lnTo>
                  <a:lnTo>
                    <a:pt x="133349" y="0"/>
                  </a:lnTo>
                  <a:lnTo>
                    <a:pt x="976163" y="0"/>
                  </a:lnTo>
                  <a:lnTo>
                    <a:pt x="1018312" y="6798"/>
                  </a:lnTo>
                  <a:lnTo>
                    <a:pt x="1054918" y="25728"/>
                  </a:lnTo>
                  <a:lnTo>
                    <a:pt x="1083784" y="54595"/>
                  </a:lnTo>
                  <a:lnTo>
                    <a:pt x="1102715" y="91201"/>
                  </a:lnTo>
                  <a:lnTo>
                    <a:pt x="1109513" y="133349"/>
                  </a:lnTo>
                  <a:lnTo>
                    <a:pt x="1109513" y="400049"/>
                  </a:lnTo>
                  <a:lnTo>
                    <a:pt x="1102715" y="442198"/>
                  </a:lnTo>
                  <a:lnTo>
                    <a:pt x="1083784" y="478804"/>
                  </a:lnTo>
                  <a:lnTo>
                    <a:pt x="1054918" y="507671"/>
                  </a:lnTo>
                  <a:lnTo>
                    <a:pt x="1018312" y="526601"/>
                  </a:lnTo>
                  <a:lnTo>
                    <a:pt x="976163" y="533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14">
            <a:extLst>
              <a:ext uri="{FF2B5EF4-FFF2-40B4-BE49-F238E27FC236}">
                <a16:creationId xmlns:a16="http://schemas.microsoft.com/office/drawing/2014/main" id="{1D955461-AD27-C035-0AFE-6EAB6BC238EA}"/>
              </a:ext>
            </a:extLst>
          </p:cNvPr>
          <p:cNvGrpSpPr/>
          <p:nvPr/>
        </p:nvGrpSpPr>
        <p:grpSpPr>
          <a:xfrm>
            <a:off x="3544659" y="3984400"/>
            <a:ext cx="1978650" cy="1978650"/>
            <a:chOff x="1048817" y="6663786"/>
            <a:chExt cx="3383915" cy="3383915"/>
          </a:xfrm>
        </p:grpSpPr>
        <p:pic>
          <p:nvPicPr>
            <p:cNvPr id="34" name="object 15">
              <a:extLst>
                <a:ext uri="{FF2B5EF4-FFF2-40B4-BE49-F238E27FC236}">
                  <a16:creationId xmlns:a16="http://schemas.microsoft.com/office/drawing/2014/main" id="{7FD4380F-8F43-F187-D502-BF10DF14CD7B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8817" y="6663786"/>
              <a:ext cx="3383651" cy="3383651"/>
            </a:xfrm>
            <a:prstGeom prst="rect">
              <a:avLst/>
            </a:prstGeom>
          </p:spPr>
        </p:pic>
        <p:sp>
          <p:nvSpPr>
            <p:cNvPr id="36" name="object 16">
              <a:extLst>
                <a:ext uri="{FF2B5EF4-FFF2-40B4-BE49-F238E27FC236}">
                  <a16:creationId xmlns:a16="http://schemas.microsoft.com/office/drawing/2014/main" id="{255E9F42-5D78-E54F-E76F-24A73FEBE53F}"/>
                </a:ext>
              </a:extLst>
            </p:cNvPr>
            <p:cNvSpPr/>
            <p:nvPr/>
          </p:nvSpPr>
          <p:spPr>
            <a:xfrm>
              <a:off x="1879706" y="6775262"/>
              <a:ext cx="1343025" cy="533400"/>
            </a:xfrm>
            <a:custGeom>
              <a:avLst/>
              <a:gdLst/>
              <a:ahLst/>
              <a:cxnLst/>
              <a:rect l="l" t="t" r="r" b="b"/>
              <a:pathLst>
                <a:path w="1343025" h="533400">
                  <a:moveTo>
                    <a:pt x="1209377" y="533399"/>
                  </a:moveTo>
                  <a:lnTo>
                    <a:pt x="133349" y="533399"/>
                  </a:lnTo>
                  <a:lnTo>
                    <a:pt x="91201" y="526601"/>
                  </a:lnTo>
                  <a:lnTo>
                    <a:pt x="54595" y="507671"/>
                  </a:lnTo>
                  <a:lnTo>
                    <a:pt x="25728" y="478804"/>
                  </a:lnTo>
                  <a:lnTo>
                    <a:pt x="6798" y="442198"/>
                  </a:lnTo>
                  <a:lnTo>
                    <a:pt x="0" y="400049"/>
                  </a:lnTo>
                  <a:lnTo>
                    <a:pt x="0" y="133349"/>
                  </a:lnTo>
                  <a:lnTo>
                    <a:pt x="6798" y="91201"/>
                  </a:lnTo>
                  <a:lnTo>
                    <a:pt x="25728" y="54595"/>
                  </a:lnTo>
                  <a:lnTo>
                    <a:pt x="54595" y="25728"/>
                  </a:lnTo>
                  <a:lnTo>
                    <a:pt x="91201" y="6798"/>
                  </a:lnTo>
                  <a:lnTo>
                    <a:pt x="133349" y="0"/>
                  </a:lnTo>
                  <a:lnTo>
                    <a:pt x="1209377" y="0"/>
                  </a:lnTo>
                  <a:lnTo>
                    <a:pt x="1251526" y="6798"/>
                  </a:lnTo>
                  <a:lnTo>
                    <a:pt x="1288132" y="25728"/>
                  </a:lnTo>
                  <a:lnTo>
                    <a:pt x="1316998" y="54595"/>
                  </a:lnTo>
                  <a:lnTo>
                    <a:pt x="1335928" y="91201"/>
                  </a:lnTo>
                  <a:lnTo>
                    <a:pt x="1342727" y="133349"/>
                  </a:lnTo>
                  <a:lnTo>
                    <a:pt x="1342727" y="400049"/>
                  </a:lnTo>
                  <a:lnTo>
                    <a:pt x="1335928" y="442198"/>
                  </a:lnTo>
                  <a:lnTo>
                    <a:pt x="1316998" y="478804"/>
                  </a:lnTo>
                  <a:lnTo>
                    <a:pt x="1288132" y="507671"/>
                  </a:lnTo>
                  <a:lnTo>
                    <a:pt x="1251526" y="526601"/>
                  </a:lnTo>
                  <a:lnTo>
                    <a:pt x="1209377" y="533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8" name="object 17">
            <a:extLst>
              <a:ext uri="{FF2B5EF4-FFF2-40B4-BE49-F238E27FC236}">
                <a16:creationId xmlns:a16="http://schemas.microsoft.com/office/drawing/2014/main" id="{33200EA0-7926-0D71-7FF6-ABE7654105CD}"/>
              </a:ext>
            </a:extLst>
          </p:cNvPr>
          <p:cNvGrpSpPr/>
          <p:nvPr/>
        </p:nvGrpSpPr>
        <p:grpSpPr>
          <a:xfrm>
            <a:off x="5968132" y="3984400"/>
            <a:ext cx="1978650" cy="1978650"/>
            <a:chOff x="5193474" y="6663786"/>
            <a:chExt cx="3383915" cy="3383915"/>
          </a:xfrm>
        </p:grpSpPr>
        <p:pic>
          <p:nvPicPr>
            <p:cNvPr id="40" name="object 18">
              <a:extLst>
                <a:ext uri="{FF2B5EF4-FFF2-40B4-BE49-F238E27FC236}">
                  <a16:creationId xmlns:a16="http://schemas.microsoft.com/office/drawing/2014/main" id="{937D5B67-4F58-BBEA-71A4-56852000ACC7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93474" y="6663786"/>
              <a:ext cx="3383651" cy="3383651"/>
            </a:xfrm>
            <a:prstGeom prst="rect">
              <a:avLst/>
            </a:prstGeom>
          </p:spPr>
        </p:pic>
        <p:sp>
          <p:nvSpPr>
            <p:cNvPr id="42" name="object 19">
              <a:extLst>
                <a:ext uri="{FF2B5EF4-FFF2-40B4-BE49-F238E27FC236}">
                  <a16:creationId xmlns:a16="http://schemas.microsoft.com/office/drawing/2014/main" id="{4DAD6F5A-571F-35B8-AF30-ABFFECC5C8CA}"/>
                </a:ext>
              </a:extLst>
            </p:cNvPr>
            <p:cNvSpPr/>
            <p:nvPr/>
          </p:nvSpPr>
          <p:spPr>
            <a:xfrm>
              <a:off x="6108374" y="6775262"/>
              <a:ext cx="1724025" cy="533400"/>
            </a:xfrm>
            <a:custGeom>
              <a:avLst/>
              <a:gdLst/>
              <a:ahLst/>
              <a:cxnLst/>
              <a:rect l="l" t="t" r="r" b="b"/>
              <a:pathLst>
                <a:path w="1724025" h="533400">
                  <a:moveTo>
                    <a:pt x="1590377" y="533399"/>
                  </a:moveTo>
                  <a:lnTo>
                    <a:pt x="133349" y="533399"/>
                  </a:lnTo>
                  <a:lnTo>
                    <a:pt x="91201" y="526601"/>
                  </a:lnTo>
                  <a:lnTo>
                    <a:pt x="54595" y="507671"/>
                  </a:lnTo>
                  <a:lnTo>
                    <a:pt x="25728" y="478804"/>
                  </a:lnTo>
                  <a:lnTo>
                    <a:pt x="6798" y="442198"/>
                  </a:lnTo>
                  <a:lnTo>
                    <a:pt x="0" y="400049"/>
                  </a:lnTo>
                  <a:lnTo>
                    <a:pt x="0" y="133349"/>
                  </a:lnTo>
                  <a:lnTo>
                    <a:pt x="6798" y="91201"/>
                  </a:lnTo>
                  <a:lnTo>
                    <a:pt x="25728" y="54595"/>
                  </a:lnTo>
                  <a:lnTo>
                    <a:pt x="54595" y="25728"/>
                  </a:lnTo>
                  <a:lnTo>
                    <a:pt x="91201" y="6798"/>
                  </a:lnTo>
                  <a:lnTo>
                    <a:pt x="133349" y="0"/>
                  </a:lnTo>
                  <a:lnTo>
                    <a:pt x="1590377" y="0"/>
                  </a:lnTo>
                  <a:lnTo>
                    <a:pt x="1632526" y="6798"/>
                  </a:lnTo>
                  <a:lnTo>
                    <a:pt x="1669131" y="25728"/>
                  </a:lnTo>
                  <a:lnTo>
                    <a:pt x="1697998" y="54595"/>
                  </a:lnTo>
                  <a:lnTo>
                    <a:pt x="1716928" y="91201"/>
                  </a:lnTo>
                  <a:lnTo>
                    <a:pt x="1723727" y="133349"/>
                  </a:lnTo>
                  <a:lnTo>
                    <a:pt x="1723727" y="400049"/>
                  </a:lnTo>
                  <a:lnTo>
                    <a:pt x="1716928" y="442198"/>
                  </a:lnTo>
                  <a:lnTo>
                    <a:pt x="1697998" y="478804"/>
                  </a:lnTo>
                  <a:lnTo>
                    <a:pt x="1669131" y="507671"/>
                  </a:lnTo>
                  <a:lnTo>
                    <a:pt x="1632526" y="526601"/>
                  </a:lnTo>
                  <a:lnTo>
                    <a:pt x="1590377" y="533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20">
            <a:extLst>
              <a:ext uri="{FF2B5EF4-FFF2-40B4-BE49-F238E27FC236}">
                <a16:creationId xmlns:a16="http://schemas.microsoft.com/office/drawing/2014/main" id="{1FC462E9-93DF-22A9-A8BB-3C6FB1964CA3}"/>
              </a:ext>
            </a:extLst>
          </p:cNvPr>
          <p:cNvGrpSpPr/>
          <p:nvPr/>
        </p:nvGrpSpPr>
        <p:grpSpPr>
          <a:xfrm>
            <a:off x="8403326" y="3984400"/>
            <a:ext cx="1978650" cy="1978650"/>
            <a:chOff x="9358176" y="6663786"/>
            <a:chExt cx="3383915" cy="3383915"/>
          </a:xfrm>
        </p:grpSpPr>
        <p:pic>
          <p:nvPicPr>
            <p:cNvPr id="46" name="object 21">
              <a:extLst>
                <a:ext uri="{FF2B5EF4-FFF2-40B4-BE49-F238E27FC236}">
                  <a16:creationId xmlns:a16="http://schemas.microsoft.com/office/drawing/2014/main" id="{6417218F-376E-B772-AD11-BB90BF942F1B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358176" y="6663786"/>
              <a:ext cx="3383651" cy="3383651"/>
            </a:xfrm>
            <a:prstGeom prst="rect">
              <a:avLst/>
            </a:prstGeom>
          </p:spPr>
        </p:pic>
        <p:sp>
          <p:nvSpPr>
            <p:cNvPr id="48" name="object 22">
              <a:extLst>
                <a:ext uri="{FF2B5EF4-FFF2-40B4-BE49-F238E27FC236}">
                  <a16:creationId xmlns:a16="http://schemas.microsoft.com/office/drawing/2014/main" id="{F6713CCD-0E7A-180B-9D3A-119BFE02265B}"/>
                </a:ext>
              </a:extLst>
            </p:cNvPr>
            <p:cNvSpPr/>
            <p:nvPr/>
          </p:nvSpPr>
          <p:spPr>
            <a:xfrm>
              <a:off x="10463735" y="6775262"/>
              <a:ext cx="1088390" cy="533400"/>
            </a:xfrm>
            <a:custGeom>
              <a:avLst/>
              <a:gdLst/>
              <a:ahLst/>
              <a:cxnLst/>
              <a:rect l="l" t="t" r="r" b="b"/>
              <a:pathLst>
                <a:path w="1088390" h="533400">
                  <a:moveTo>
                    <a:pt x="954881" y="533399"/>
                  </a:moveTo>
                  <a:lnTo>
                    <a:pt x="133349" y="533399"/>
                  </a:lnTo>
                  <a:lnTo>
                    <a:pt x="91201" y="526601"/>
                  </a:lnTo>
                  <a:lnTo>
                    <a:pt x="54595" y="507671"/>
                  </a:lnTo>
                  <a:lnTo>
                    <a:pt x="25728" y="478804"/>
                  </a:lnTo>
                  <a:lnTo>
                    <a:pt x="6798" y="442198"/>
                  </a:lnTo>
                  <a:lnTo>
                    <a:pt x="0" y="400049"/>
                  </a:lnTo>
                  <a:lnTo>
                    <a:pt x="0" y="133349"/>
                  </a:lnTo>
                  <a:lnTo>
                    <a:pt x="6798" y="91201"/>
                  </a:lnTo>
                  <a:lnTo>
                    <a:pt x="25728" y="54595"/>
                  </a:lnTo>
                  <a:lnTo>
                    <a:pt x="54595" y="25728"/>
                  </a:lnTo>
                  <a:lnTo>
                    <a:pt x="91201" y="6798"/>
                  </a:lnTo>
                  <a:lnTo>
                    <a:pt x="133349" y="0"/>
                  </a:lnTo>
                  <a:lnTo>
                    <a:pt x="954881" y="0"/>
                  </a:lnTo>
                  <a:lnTo>
                    <a:pt x="997030" y="6798"/>
                  </a:lnTo>
                  <a:lnTo>
                    <a:pt x="1033635" y="25728"/>
                  </a:lnTo>
                  <a:lnTo>
                    <a:pt x="1062502" y="54595"/>
                  </a:lnTo>
                  <a:lnTo>
                    <a:pt x="1081432" y="91201"/>
                  </a:lnTo>
                  <a:lnTo>
                    <a:pt x="1088231" y="133349"/>
                  </a:lnTo>
                  <a:lnTo>
                    <a:pt x="1088231" y="400049"/>
                  </a:lnTo>
                  <a:lnTo>
                    <a:pt x="1081432" y="442198"/>
                  </a:lnTo>
                  <a:lnTo>
                    <a:pt x="1062502" y="478804"/>
                  </a:lnTo>
                  <a:lnTo>
                    <a:pt x="1033635" y="507671"/>
                  </a:lnTo>
                  <a:lnTo>
                    <a:pt x="997030" y="526601"/>
                  </a:lnTo>
                  <a:lnTo>
                    <a:pt x="954881" y="533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27">
            <a:extLst>
              <a:ext uri="{FF2B5EF4-FFF2-40B4-BE49-F238E27FC236}">
                <a16:creationId xmlns:a16="http://schemas.microsoft.com/office/drawing/2014/main" id="{2F790241-CC91-D5BD-DFA1-1449F5AA1C95}"/>
              </a:ext>
            </a:extLst>
          </p:cNvPr>
          <p:cNvSpPr txBox="1"/>
          <p:nvPr/>
        </p:nvSpPr>
        <p:spPr>
          <a:xfrm>
            <a:off x="4112183" y="1890022"/>
            <a:ext cx="621554" cy="253720"/>
          </a:xfrm>
          <a:prstGeom prst="rect">
            <a:avLst/>
          </a:prstGeom>
        </p:spPr>
        <p:txBody>
          <a:bodyPr vert="horz" wrap="square" lIns="0" tIns="7426" rIns="0" bIns="0" rtlCol="0">
            <a:spAutoFit/>
          </a:bodyPr>
          <a:lstStyle/>
          <a:p>
            <a:pPr marL="7426">
              <a:spcBef>
                <a:spcPts val="58"/>
              </a:spcBef>
            </a:pPr>
            <a:r>
              <a:rPr sz="1600" spc="-6" dirty="0" err="1">
                <a:solidFill>
                  <a:srgbClr val="582C83"/>
                </a:solidFill>
                <a:latin typeface="Arial"/>
                <a:cs typeface="Arial"/>
              </a:rPr>
              <a:t>Corée</a:t>
            </a:r>
            <a:endParaRPr sz="1600" dirty="0">
              <a:solidFill>
                <a:srgbClr val="582C83"/>
              </a:solidFill>
              <a:latin typeface="Arial"/>
              <a:cs typeface="Arial"/>
            </a:endParaRPr>
          </a:p>
        </p:txBody>
      </p:sp>
      <p:sp>
        <p:nvSpPr>
          <p:cNvPr id="53" name="object 28">
            <a:extLst>
              <a:ext uri="{FF2B5EF4-FFF2-40B4-BE49-F238E27FC236}">
                <a16:creationId xmlns:a16="http://schemas.microsoft.com/office/drawing/2014/main" id="{4E662FF4-1E3E-5362-02B5-572B4A635E96}"/>
              </a:ext>
            </a:extLst>
          </p:cNvPr>
          <p:cNvSpPr txBox="1"/>
          <p:nvPr/>
        </p:nvSpPr>
        <p:spPr>
          <a:xfrm>
            <a:off x="6616712" y="1875360"/>
            <a:ext cx="894458" cy="253720"/>
          </a:xfrm>
          <a:prstGeom prst="rect">
            <a:avLst/>
          </a:prstGeom>
        </p:spPr>
        <p:txBody>
          <a:bodyPr vert="horz" wrap="square" lIns="0" tIns="7426" rIns="0" bIns="0" rtlCol="0">
            <a:spAutoFit/>
          </a:bodyPr>
          <a:lstStyle/>
          <a:p>
            <a:pPr marL="7426">
              <a:spcBef>
                <a:spcPts val="58"/>
              </a:spcBef>
            </a:pPr>
            <a:r>
              <a:rPr sz="1600" spc="-6" dirty="0" err="1">
                <a:solidFill>
                  <a:srgbClr val="582C83"/>
                </a:solidFill>
                <a:latin typeface="Arial"/>
                <a:cs typeface="Arial"/>
              </a:rPr>
              <a:t>Espagne</a:t>
            </a:r>
            <a:endParaRPr sz="1600" dirty="0">
              <a:solidFill>
                <a:srgbClr val="582C83"/>
              </a:solidFill>
              <a:latin typeface="Arial"/>
              <a:cs typeface="Arial"/>
            </a:endParaRPr>
          </a:p>
        </p:txBody>
      </p:sp>
      <p:sp>
        <p:nvSpPr>
          <p:cNvPr id="54" name="object 29">
            <a:extLst>
              <a:ext uri="{FF2B5EF4-FFF2-40B4-BE49-F238E27FC236}">
                <a16:creationId xmlns:a16="http://schemas.microsoft.com/office/drawing/2014/main" id="{F0BF88CC-9A93-AB5C-1E64-C54537054616}"/>
              </a:ext>
            </a:extLst>
          </p:cNvPr>
          <p:cNvSpPr txBox="1"/>
          <p:nvPr/>
        </p:nvSpPr>
        <p:spPr>
          <a:xfrm>
            <a:off x="9116790" y="1890022"/>
            <a:ext cx="485659" cy="253720"/>
          </a:xfrm>
          <a:prstGeom prst="rect">
            <a:avLst/>
          </a:prstGeom>
        </p:spPr>
        <p:txBody>
          <a:bodyPr vert="horz" wrap="square" lIns="0" tIns="7426" rIns="0" bIns="0" rtlCol="0">
            <a:spAutoFit/>
          </a:bodyPr>
          <a:lstStyle/>
          <a:p>
            <a:pPr marL="7426">
              <a:spcBef>
                <a:spcPts val="58"/>
              </a:spcBef>
            </a:pPr>
            <a:r>
              <a:rPr sz="1600" spc="-6" dirty="0">
                <a:solidFill>
                  <a:srgbClr val="582C83"/>
                </a:solidFill>
                <a:latin typeface="Arial"/>
                <a:cs typeface="Arial"/>
              </a:rPr>
              <a:t>Italie</a:t>
            </a:r>
            <a:endParaRPr sz="1600" dirty="0">
              <a:solidFill>
                <a:srgbClr val="582C83"/>
              </a:solidFill>
              <a:latin typeface="Arial"/>
              <a:cs typeface="Arial"/>
            </a:endParaRPr>
          </a:p>
        </p:txBody>
      </p:sp>
      <p:sp>
        <p:nvSpPr>
          <p:cNvPr id="55" name="object 30">
            <a:extLst>
              <a:ext uri="{FF2B5EF4-FFF2-40B4-BE49-F238E27FC236}">
                <a16:creationId xmlns:a16="http://schemas.microsoft.com/office/drawing/2014/main" id="{0B082681-5EF8-A3CD-371A-89A577560325}"/>
              </a:ext>
            </a:extLst>
          </p:cNvPr>
          <p:cNvSpPr txBox="1"/>
          <p:nvPr/>
        </p:nvSpPr>
        <p:spPr>
          <a:xfrm>
            <a:off x="4112183" y="4058689"/>
            <a:ext cx="621925" cy="253720"/>
          </a:xfrm>
          <a:prstGeom prst="rect">
            <a:avLst/>
          </a:prstGeom>
        </p:spPr>
        <p:txBody>
          <a:bodyPr vert="horz" wrap="square" lIns="0" tIns="7426" rIns="0" bIns="0" rtlCol="0">
            <a:spAutoFit/>
          </a:bodyPr>
          <a:lstStyle/>
          <a:p>
            <a:pPr marL="7426">
              <a:spcBef>
                <a:spcPts val="58"/>
              </a:spcBef>
            </a:pPr>
            <a:r>
              <a:rPr sz="1600" spc="-6" dirty="0" err="1">
                <a:solidFill>
                  <a:srgbClr val="582C83"/>
                </a:solidFill>
                <a:latin typeface="Arial"/>
                <a:cs typeface="Arial"/>
              </a:rPr>
              <a:t>Japon</a:t>
            </a:r>
            <a:endParaRPr sz="1600" dirty="0">
              <a:solidFill>
                <a:srgbClr val="582C83"/>
              </a:solidFill>
              <a:latin typeface="Arial"/>
              <a:cs typeface="Arial"/>
            </a:endParaRPr>
          </a:p>
        </p:txBody>
      </p:sp>
      <p:sp>
        <p:nvSpPr>
          <p:cNvPr id="56" name="object 31">
            <a:extLst>
              <a:ext uri="{FF2B5EF4-FFF2-40B4-BE49-F238E27FC236}">
                <a16:creationId xmlns:a16="http://schemas.microsoft.com/office/drawing/2014/main" id="{81971E69-1046-1A52-D0C5-24CB1D826647}"/>
              </a:ext>
            </a:extLst>
          </p:cNvPr>
          <p:cNvSpPr txBox="1"/>
          <p:nvPr/>
        </p:nvSpPr>
        <p:spPr>
          <a:xfrm>
            <a:off x="6609703" y="4049582"/>
            <a:ext cx="844704" cy="253720"/>
          </a:xfrm>
          <a:prstGeom prst="rect">
            <a:avLst/>
          </a:prstGeom>
        </p:spPr>
        <p:txBody>
          <a:bodyPr vert="horz" wrap="square" lIns="0" tIns="7426" rIns="0" bIns="0" rtlCol="0">
            <a:spAutoFit/>
          </a:bodyPr>
          <a:lstStyle/>
          <a:p>
            <a:pPr marL="7426">
              <a:spcBef>
                <a:spcPts val="58"/>
              </a:spcBef>
            </a:pPr>
            <a:r>
              <a:rPr sz="1600" spc="-6" dirty="0">
                <a:solidFill>
                  <a:srgbClr val="582C83"/>
                </a:solidFill>
                <a:latin typeface="Arial"/>
                <a:cs typeface="Arial"/>
              </a:rPr>
              <a:t>Portugal</a:t>
            </a:r>
            <a:endParaRPr sz="1600" dirty="0">
              <a:solidFill>
                <a:srgbClr val="582C83"/>
              </a:solidFill>
              <a:latin typeface="Arial"/>
              <a:cs typeface="Arial"/>
            </a:endParaRPr>
          </a:p>
        </p:txBody>
      </p:sp>
      <p:sp>
        <p:nvSpPr>
          <p:cNvPr id="57" name="object 32">
            <a:extLst>
              <a:ext uri="{FF2B5EF4-FFF2-40B4-BE49-F238E27FC236}">
                <a16:creationId xmlns:a16="http://schemas.microsoft.com/office/drawing/2014/main" id="{7A109CD4-B9D5-EE20-3690-C3517D674815}"/>
              </a:ext>
            </a:extLst>
          </p:cNvPr>
          <p:cNvSpPr txBox="1"/>
          <p:nvPr/>
        </p:nvSpPr>
        <p:spPr>
          <a:xfrm>
            <a:off x="9156057" y="4078667"/>
            <a:ext cx="473034" cy="253720"/>
          </a:xfrm>
          <a:prstGeom prst="rect">
            <a:avLst/>
          </a:prstGeom>
        </p:spPr>
        <p:txBody>
          <a:bodyPr vert="horz" wrap="square" lIns="0" tIns="7426" rIns="0" bIns="0" rtlCol="0">
            <a:spAutoFit/>
          </a:bodyPr>
          <a:lstStyle/>
          <a:p>
            <a:pPr marL="7426">
              <a:spcBef>
                <a:spcPts val="58"/>
              </a:spcBef>
            </a:pPr>
            <a:r>
              <a:rPr sz="1600" spc="-15" dirty="0">
                <a:solidFill>
                  <a:srgbClr val="582C83"/>
                </a:solidFill>
                <a:latin typeface="Arial"/>
                <a:cs typeface="Arial"/>
              </a:rPr>
              <a:t>USA</a:t>
            </a:r>
            <a:endParaRPr sz="1600" dirty="0">
              <a:solidFill>
                <a:srgbClr val="582C83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8293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F85A4-EC4C-5E3E-905E-1409D1720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10">
            <a:extLst>
              <a:ext uri="{FF2B5EF4-FFF2-40B4-BE49-F238E27FC236}">
                <a16:creationId xmlns:a16="http://schemas.microsoft.com/office/drawing/2014/main" id="{8122B31D-46E9-A395-3CCF-E9A89E19AC06}"/>
              </a:ext>
            </a:extLst>
          </p:cNvPr>
          <p:cNvSpPr txBox="1"/>
          <p:nvPr/>
        </p:nvSpPr>
        <p:spPr>
          <a:xfrm>
            <a:off x="2309023" y="3163201"/>
            <a:ext cx="7218353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Mobilités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d’études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1600" dirty="0">
                <a:latin typeface="Arial"/>
                <a:cs typeface="Arial"/>
              </a:rPr>
              <a:t>Assistants</a:t>
            </a:r>
            <a:r>
              <a:rPr lang="fr-FR" sz="1600" spc="-23" dirty="0">
                <a:latin typeface="Arial"/>
                <a:cs typeface="Arial"/>
              </a:rPr>
              <a:t> </a:t>
            </a:r>
            <a:r>
              <a:rPr lang="fr-FR" sz="1600">
                <a:latin typeface="Arial"/>
                <a:cs typeface="Arial"/>
              </a:rPr>
              <a:t>de</a:t>
            </a:r>
            <a:r>
              <a:rPr lang="fr-FR" sz="1600" spc="-20">
                <a:latin typeface="Arial"/>
                <a:cs typeface="Arial"/>
              </a:rPr>
              <a:t> </a:t>
            </a:r>
            <a:r>
              <a:rPr lang="fr-FR" sz="1600" spc="-6">
                <a:latin typeface="Arial"/>
                <a:cs typeface="Arial"/>
              </a:rPr>
              <a:t>français</a:t>
            </a:r>
            <a:endParaRPr lang="fr-FR" sz="1600" spc="-6" dirty="0">
              <a:latin typeface="Arial"/>
              <a:cs typeface="Arial"/>
            </a:endParaRPr>
          </a:p>
          <a:p>
            <a:pPr algn="l"/>
            <a:endParaRPr lang="fr-FR" sz="1600" spc="-6" dirty="0">
              <a:latin typeface="Arial"/>
              <a:cs typeface="Arial"/>
            </a:endParaRPr>
          </a:p>
          <a:p>
            <a:pPr algn="l"/>
            <a:r>
              <a:rPr lang="fr-FR" sz="1600" dirty="0">
                <a:latin typeface="Arial"/>
                <a:cs typeface="Arial"/>
              </a:rPr>
              <a:t>Stages</a:t>
            </a:r>
            <a:r>
              <a:rPr lang="fr-FR" sz="1600" spc="-26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du</a:t>
            </a:r>
            <a:r>
              <a:rPr lang="fr-FR" sz="1600" spc="-23" dirty="0">
                <a:latin typeface="Arial"/>
                <a:cs typeface="Arial"/>
              </a:rPr>
              <a:t> </a:t>
            </a:r>
            <a:r>
              <a:rPr lang="fr-FR" sz="1600" spc="-12" dirty="0">
                <a:latin typeface="Arial"/>
                <a:cs typeface="Arial"/>
              </a:rPr>
              <a:t>MEAE</a:t>
            </a:r>
            <a:endParaRPr lang="fr-FR" sz="1600" dirty="0">
              <a:latin typeface="Arial"/>
              <a:cs typeface="Arial"/>
            </a:endParaRPr>
          </a:p>
          <a:p>
            <a:pPr algn="l"/>
            <a:r>
              <a:rPr lang="fr-FR" sz="1600" dirty="0">
                <a:latin typeface="Arial"/>
                <a:cs typeface="Arial"/>
              </a:rPr>
              <a:t>(Ministère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de</a:t>
            </a:r>
            <a:r>
              <a:rPr lang="fr-FR" sz="1600" spc="-32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l’Europe</a:t>
            </a:r>
            <a:r>
              <a:rPr lang="fr-FR" sz="1600" spc="-32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et</a:t>
            </a:r>
            <a:r>
              <a:rPr lang="fr-FR" sz="1600" spc="-32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des</a:t>
            </a:r>
            <a:r>
              <a:rPr lang="fr-FR" sz="1600" spc="-32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Affaires</a:t>
            </a:r>
            <a:r>
              <a:rPr lang="fr-FR" sz="1600" spc="-32" dirty="0">
                <a:latin typeface="Arial"/>
                <a:cs typeface="Arial"/>
              </a:rPr>
              <a:t> </a:t>
            </a:r>
            <a:r>
              <a:rPr lang="fr-FR" sz="1600" spc="-6" dirty="0">
                <a:latin typeface="Arial"/>
                <a:cs typeface="Arial"/>
              </a:rPr>
              <a:t>Étrangères)</a:t>
            </a:r>
            <a:endParaRPr lang="fr-FR" sz="1600" dirty="0">
              <a:latin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FC0376-2E8A-677E-C37F-8D90A85C05E3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43DC2B74-CE12-4866-0AE4-48151B7D30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72183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spc="-20" dirty="0">
                <a:solidFill>
                  <a:srgbClr val="582C83"/>
                </a:solidFill>
                <a:latin typeface="Rockwell" panose="02060603020205020403" pitchFamily="18" charset="77"/>
              </a:rPr>
              <a:t>Partir avec l’ICP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A18DB9B1-CC92-7A43-722B-B255593E2A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81A43F33-72AF-12DE-7AF8-1C1F2BE94DB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1D8B692A-3C81-37EF-33E2-DD89E983DB6D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D52FE120-4366-7809-D380-AE0E2CE3F62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8" name="object 10">
            <a:extLst>
              <a:ext uri="{FF2B5EF4-FFF2-40B4-BE49-F238E27FC236}">
                <a16:creationId xmlns:a16="http://schemas.microsoft.com/office/drawing/2014/main" id="{39244251-70DF-E5D7-643D-3B5BDEF3FC29}"/>
              </a:ext>
            </a:extLst>
          </p:cNvPr>
          <p:cNvSpPr txBox="1"/>
          <p:nvPr/>
        </p:nvSpPr>
        <p:spPr>
          <a:xfrm>
            <a:off x="7404100" y="3119151"/>
            <a:ext cx="3124200" cy="12952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6">
              <a:spcBef>
                <a:spcPts val="58"/>
              </a:spcBef>
            </a:pPr>
            <a:r>
              <a:rPr lang="fr-FR" sz="1600" b="1" dirty="0">
                <a:latin typeface="Arial"/>
                <a:cs typeface="Arial"/>
              </a:rPr>
              <a:t>1</a:t>
            </a:r>
            <a:r>
              <a:rPr lang="fr-FR" sz="1600" b="1" spc="-29" dirty="0">
                <a:latin typeface="Arial"/>
                <a:cs typeface="Arial"/>
              </a:rPr>
              <a:t> </a:t>
            </a:r>
            <a:r>
              <a:rPr lang="fr-FR" sz="1600" b="1" dirty="0">
                <a:latin typeface="Arial"/>
                <a:cs typeface="Arial"/>
              </a:rPr>
              <a:t>seul</a:t>
            </a:r>
            <a:r>
              <a:rPr lang="fr-FR" sz="1600" b="1" spc="-29" dirty="0">
                <a:latin typeface="Arial"/>
                <a:cs typeface="Arial"/>
              </a:rPr>
              <a:t> </a:t>
            </a:r>
            <a:r>
              <a:rPr lang="fr-FR" sz="1600" b="1" dirty="0">
                <a:latin typeface="Arial"/>
                <a:cs typeface="Arial"/>
              </a:rPr>
              <a:t>semestre</a:t>
            </a:r>
            <a:r>
              <a:rPr lang="fr-FR" sz="1600" b="1" spc="-29" dirty="0">
                <a:latin typeface="Arial"/>
                <a:cs typeface="Arial"/>
              </a:rPr>
              <a:t> </a:t>
            </a:r>
            <a:r>
              <a:rPr lang="fr-FR" sz="1600" b="1" dirty="0">
                <a:latin typeface="Arial"/>
                <a:cs typeface="Arial"/>
              </a:rPr>
              <a:t>en</a:t>
            </a:r>
            <a:r>
              <a:rPr lang="fr-FR" sz="1600" b="1" spc="-29" dirty="0">
                <a:latin typeface="Arial"/>
                <a:cs typeface="Arial"/>
              </a:rPr>
              <a:t> </a:t>
            </a:r>
            <a:r>
              <a:rPr lang="fr-FR" sz="1600" b="1" spc="-15" dirty="0">
                <a:latin typeface="Arial"/>
                <a:cs typeface="Arial"/>
              </a:rPr>
              <a:t>L3</a:t>
            </a:r>
          </a:p>
          <a:p>
            <a:pPr marL="7426">
              <a:spcBef>
                <a:spcPts val="58"/>
              </a:spcBef>
            </a:pPr>
            <a:endParaRPr lang="fr-FR" sz="1600" b="1" spc="-15" dirty="0">
              <a:latin typeface="Arial"/>
              <a:cs typeface="Arial"/>
            </a:endParaRPr>
          </a:p>
          <a:p>
            <a:pPr marL="7426">
              <a:spcBef>
                <a:spcPts val="58"/>
              </a:spcBef>
            </a:pPr>
            <a:r>
              <a:rPr lang="fr-FR" sz="1600" b="1" dirty="0">
                <a:latin typeface="Arial"/>
                <a:cs typeface="Arial"/>
              </a:rPr>
              <a:t>1</a:t>
            </a:r>
            <a:r>
              <a:rPr lang="fr-FR" sz="1600" b="1" spc="-12" dirty="0">
                <a:latin typeface="Arial"/>
                <a:cs typeface="Arial"/>
              </a:rPr>
              <a:t> </a:t>
            </a:r>
            <a:r>
              <a:rPr lang="fr-FR" sz="1600" b="1" spc="-6" dirty="0">
                <a:latin typeface="Arial"/>
                <a:cs typeface="Arial"/>
              </a:rPr>
              <a:t>année</a:t>
            </a:r>
            <a:endParaRPr lang="fr-FR" sz="1600" b="1" spc="-15" dirty="0">
              <a:latin typeface="Arial"/>
              <a:cs typeface="Arial"/>
            </a:endParaRPr>
          </a:p>
          <a:p>
            <a:pPr marL="7426">
              <a:spcBef>
                <a:spcPts val="58"/>
              </a:spcBef>
            </a:pPr>
            <a:endParaRPr lang="fr-FR" sz="1600" b="1" spc="-15" dirty="0">
              <a:latin typeface="Arial"/>
              <a:cs typeface="Arial"/>
            </a:endParaRPr>
          </a:p>
          <a:p>
            <a:pPr marL="7426">
              <a:spcBef>
                <a:spcPts val="58"/>
              </a:spcBef>
            </a:pPr>
            <a:r>
              <a:rPr lang="fr-FR" sz="1600" b="1" dirty="0">
                <a:latin typeface="Arial"/>
                <a:cs typeface="Arial"/>
              </a:rPr>
              <a:t>2</a:t>
            </a:r>
            <a:r>
              <a:rPr lang="fr-FR" sz="1600" b="1" spc="-12" dirty="0">
                <a:latin typeface="Arial"/>
                <a:cs typeface="Arial"/>
              </a:rPr>
              <a:t> </a:t>
            </a:r>
            <a:r>
              <a:rPr lang="fr-FR" sz="1600" b="1" dirty="0">
                <a:latin typeface="Arial"/>
                <a:cs typeface="Arial"/>
              </a:rPr>
              <a:t>à</a:t>
            </a:r>
            <a:r>
              <a:rPr lang="fr-FR" sz="1600" b="1" spc="-9" dirty="0">
                <a:latin typeface="Arial"/>
                <a:cs typeface="Arial"/>
              </a:rPr>
              <a:t> </a:t>
            </a:r>
            <a:r>
              <a:rPr lang="fr-FR" sz="1600" b="1" dirty="0">
                <a:latin typeface="Arial"/>
                <a:cs typeface="Arial"/>
              </a:rPr>
              <a:t>3</a:t>
            </a:r>
            <a:r>
              <a:rPr lang="fr-FR" sz="1600" b="1" spc="-12" dirty="0">
                <a:latin typeface="Arial"/>
                <a:cs typeface="Arial"/>
              </a:rPr>
              <a:t> mois</a:t>
            </a:r>
            <a:endParaRPr lang="fr-FR" sz="1600" dirty="0">
              <a:latin typeface="Arial"/>
              <a:cs typeface="Arial"/>
            </a:endParaRPr>
          </a:p>
        </p:txBody>
      </p:sp>
      <p:sp>
        <p:nvSpPr>
          <p:cNvPr id="12" name="object 32">
            <a:extLst>
              <a:ext uri="{FF2B5EF4-FFF2-40B4-BE49-F238E27FC236}">
                <a16:creationId xmlns:a16="http://schemas.microsoft.com/office/drawing/2014/main" id="{B53EFC4D-064D-A499-72A3-5385080AD9C4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F4110D52-26CB-BD46-9C81-22F59AA606E5}"/>
              </a:ext>
            </a:extLst>
          </p:cNvPr>
          <p:cNvCxnSpPr>
            <a:cxnSpLocks/>
          </p:cNvCxnSpPr>
          <p:nvPr/>
        </p:nvCxnSpPr>
        <p:spPr>
          <a:xfrm>
            <a:off x="4584700" y="3326163"/>
            <a:ext cx="2667000" cy="0"/>
          </a:xfrm>
          <a:prstGeom prst="straightConnector1">
            <a:avLst/>
          </a:prstGeom>
          <a:ln>
            <a:solidFill>
              <a:srgbClr val="69AD4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10">
            <a:extLst>
              <a:ext uri="{FF2B5EF4-FFF2-40B4-BE49-F238E27FC236}">
                <a16:creationId xmlns:a16="http://schemas.microsoft.com/office/drawing/2014/main" id="{508A6274-4502-D295-80AC-33A7F283D7E5}"/>
              </a:ext>
            </a:extLst>
          </p:cNvPr>
          <p:cNvSpPr txBox="1"/>
          <p:nvPr/>
        </p:nvSpPr>
        <p:spPr>
          <a:xfrm>
            <a:off x="2230617" y="2274079"/>
            <a:ext cx="7218353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possibilités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départ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bject 5">
            <a:extLst>
              <a:ext uri="{FF2B5EF4-FFF2-40B4-BE49-F238E27FC236}">
                <a16:creationId xmlns:a16="http://schemas.microsoft.com/office/drawing/2014/main" id="{AFE73CA2-31F1-36E7-71EB-2E4F0D364758}"/>
              </a:ext>
            </a:extLst>
          </p:cNvPr>
          <p:cNvSpPr/>
          <p:nvPr/>
        </p:nvSpPr>
        <p:spPr>
          <a:xfrm flipV="1">
            <a:off x="1992593" y="3207151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5">
            <a:extLst>
              <a:ext uri="{FF2B5EF4-FFF2-40B4-BE49-F238E27FC236}">
                <a16:creationId xmlns:a16="http://schemas.microsoft.com/office/drawing/2014/main" id="{1141D37E-CA7F-B70F-292D-5F28477FC01F}"/>
              </a:ext>
            </a:extLst>
          </p:cNvPr>
          <p:cNvSpPr/>
          <p:nvPr/>
        </p:nvSpPr>
        <p:spPr>
          <a:xfrm flipV="1">
            <a:off x="1992593" y="3644513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5">
            <a:extLst>
              <a:ext uri="{FF2B5EF4-FFF2-40B4-BE49-F238E27FC236}">
                <a16:creationId xmlns:a16="http://schemas.microsoft.com/office/drawing/2014/main" id="{7A5FB109-B523-BB55-2F37-2C2D8D69A1E3}"/>
              </a:ext>
            </a:extLst>
          </p:cNvPr>
          <p:cNvSpPr/>
          <p:nvPr/>
        </p:nvSpPr>
        <p:spPr>
          <a:xfrm flipV="1">
            <a:off x="1992593" y="4176353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364078A7-29DF-6D45-A3AB-0982245D4A39}"/>
              </a:ext>
            </a:extLst>
          </p:cNvPr>
          <p:cNvCxnSpPr>
            <a:cxnSpLocks/>
          </p:cNvCxnSpPr>
          <p:nvPr/>
        </p:nvCxnSpPr>
        <p:spPr>
          <a:xfrm>
            <a:off x="4584700" y="3790380"/>
            <a:ext cx="2667000" cy="0"/>
          </a:xfrm>
          <a:prstGeom prst="straightConnector1">
            <a:avLst/>
          </a:prstGeom>
          <a:ln>
            <a:solidFill>
              <a:srgbClr val="69AD4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D36092E8-723A-93F9-8EFC-21B4C79A5E83}"/>
              </a:ext>
            </a:extLst>
          </p:cNvPr>
          <p:cNvCxnSpPr>
            <a:cxnSpLocks/>
          </p:cNvCxnSpPr>
          <p:nvPr/>
        </p:nvCxnSpPr>
        <p:spPr>
          <a:xfrm>
            <a:off x="4584700" y="4264110"/>
            <a:ext cx="2667000" cy="0"/>
          </a:xfrm>
          <a:prstGeom prst="straightConnector1">
            <a:avLst/>
          </a:prstGeom>
          <a:ln>
            <a:solidFill>
              <a:srgbClr val="69AD4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7631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BCDF4-09C8-9B17-F097-A550BCF7D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6AA52F-10F1-093A-A138-1FF313DB15F5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4EECDC53-5A78-8F06-7A47-A1A4A13C01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72183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spc="-20" dirty="0">
                <a:solidFill>
                  <a:srgbClr val="582C83"/>
                </a:solidFill>
                <a:latin typeface="Rockwell" panose="02060603020205020403" pitchFamily="18" charset="77"/>
              </a:rPr>
              <a:t>Mobilités d’études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D992F785-340B-245F-4964-6AE4E5269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C8F622B0-8701-7560-3C2F-4D80B585067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3AC63C36-E52E-39BD-D34A-DD835C0C4826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C0EEF568-713B-AB90-038E-7EEFF4AE5C9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12" name="object 32">
            <a:extLst>
              <a:ext uri="{FF2B5EF4-FFF2-40B4-BE49-F238E27FC236}">
                <a16:creationId xmlns:a16="http://schemas.microsoft.com/office/drawing/2014/main" id="{ACAF99A9-DC9A-B06F-2115-70B434D6AA5D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8">
            <a:extLst>
              <a:ext uri="{FF2B5EF4-FFF2-40B4-BE49-F238E27FC236}">
                <a16:creationId xmlns:a16="http://schemas.microsoft.com/office/drawing/2014/main" id="{E5882DFE-890A-964E-62BB-6D39D7402474}"/>
              </a:ext>
            </a:extLst>
          </p:cNvPr>
          <p:cNvSpPr txBox="1"/>
          <p:nvPr/>
        </p:nvSpPr>
        <p:spPr>
          <a:xfrm>
            <a:off x="2146300" y="3254199"/>
            <a:ext cx="9029982" cy="2507587"/>
          </a:xfrm>
          <a:prstGeom prst="rect">
            <a:avLst/>
          </a:prstGeom>
        </p:spPr>
        <p:txBody>
          <a:bodyPr vert="horz" wrap="square" lIns="0" tIns="146663" rIns="0" bIns="0" rtlCol="0">
            <a:spAutoFit/>
          </a:bodyPr>
          <a:lstStyle/>
          <a:p>
            <a:pPr marL="7426"/>
            <a:r>
              <a:rPr sz="1600" b="1" dirty="0" err="1">
                <a:solidFill>
                  <a:srgbClr val="FF0000"/>
                </a:solidFill>
                <a:latin typeface="Arial"/>
                <a:cs typeface="Arial"/>
              </a:rPr>
              <a:t>Valider</a:t>
            </a:r>
            <a:r>
              <a:rPr sz="1600" b="1" spc="-38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 err="1">
                <a:solidFill>
                  <a:srgbClr val="FF0000"/>
                </a:solidFill>
                <a:latin typeface="Arial"/>
                <a:cs typeface="Arial"/>
              </a:rPr>
              <a:t>chaque</a:t>
            </a:r>
            <a:r>
              <a:rPr sz="1600" b="1" spc="-38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matière</a:t>
            </a:r>
            <a:r>
              <a:rPr sz="1600" b="1" spc="-38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29" dirty="0">
                <a:solidFill>
                  <a:srgbClr val="FF0000"/>
                </a:solidFill>
                <a:latin typeface="Arial"/>
                <a:cs typeface="Arial"/>
              </a:rPr>
              <a:t>:</a:t>
            </a:r>
            <a:endParaRPr sz="16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2360626" marR="3259135">
              <a:lnSpc>
                <a:spcPts val="2456"/>
              </a:lnSpc>
              <a:spcBef>
                <a:spcPts val="140"/>
              </a:spcBef>
            </a:pPr>
            <a:r>
              <a:rPr sz="1600" dirty="0">
                <a:latin typeface="Arial"/>
                <a:cs typeface="Arial"/>
              </a:rPr>
              <a:t>Pas</a:t>
            </a:r>
            <a:r>
              <a:rPr sz="1600" spc="-23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 err="1">
                <a:latin typeface="Arial"/>
                <a:cs typeface="Arial"/>
              </a:rPr>
              <a:t>système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20" dirty="0">
                <a:latin typeface="Arial"/>
                <a:cs typeface="Arial"/>
              </a:rPr>
              <a:t> </a:t>
            </a:r>
            <a:r>
              <a:rPr sz="1600" spc="-6" dirty="0">
                <a:latin typeface="Arial"/>
                <a:cs typeface="Arial"/>
              </a:rPr>
              <a:t>compensation, </a:t>
            </a:r>
            <a:r>
              <a:rPr sz="1600" dirty="0">
                <a:latin typeface="Arial"/>
                <a:cs typeface="Arial"/>
              </a:rPr>
              <a:t>Pas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32" dirty="0">
                <a:latin typeface="Arial"/>
                <a:cs typeface="Arial"/>
              </a:rPr>
              <a:t> </a:t>
            </a:r>
            <a:r>
              <a:rPr sz="1600" dirty="0" err="1">
                <a:latin typeface="Arial"/>
                <a:cs typeface="Arial"/>
              </a:rPr>
              <a:t>rattrapage</a:t>
            </a:r>
            <a:r>
              <a:rPr sz="1600" spc="-32" dirty="0">
                <a:latin typeface="Arial"/>
                <a:cs typeface="Arial"/>
              </a:rPr>
              <a:t> </a:t>
            </a:r>
            <a:r>
              <a:rPr sz="1600" dirty="0" err="1">
                <a:latin typeface="Arial"/>
                <a:cs typeface="Arial"/>
              </a:rPr>
              <a:t>organisé</a:t>
            </a:r>
            <a:r>
              <a:rPr sz="1600" spc="-32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à</a:t>
            </a:r>
            <a:r>
              <a:rPr sz="1600" spc="-32" dirty="0">
                <a:latin typeface="Arial"/>
                <a:cs typeface="Arial"/>
              </a:rPr>
              <a:t> </a:t>
            </a:r>
            <a:r>
              <a:rPr sz="1600" spc="-6" dirty="0" err="1">
                <a:latin typeface="Arial"/>
                <a:cs typeface="Arial"/>
              </a:rPr>
              <a:t>l’ICP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9"/>
              </a:spcBef>
            </a:pPr>
            <a:endParaRPr sz="1600" dirty="0">
              <a:latin typeface="Arial"/>
              <a:cs typeface="Arial"/>
            </a:endParaRPr>
          </a:p>
          <a:p>
            <a:pPr marL="7426"/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3</a:t>
            </a:r>
            <a:r>
              <a:rPr sz="1600" b="1" spc="-2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 err="1">
                <a:solidFill>
                  <a:srgbClr val="FF0000"/>
                </a:solidFill>
                <a:latin typeface="Arial"/>
                <a:cs typeface="Arial"/>
              </a:rPr>
              <a:t>vœux</a:t>
            </a:r>
            <a:r>
              <a:rPr sz="1600" b="1" spc="-2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1600" b="1" spc="-2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destinations</a:t>
            </a:r>
            <a:r>
              <a:rPr sz="1600" b="1" spc="-2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dans</a:t>
            </a:r>
            <a:r>
              <a:rPr sz="1600" b="1" spc="-2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le</a:t>
            </a:r>
            <a:r>
              <a:rPr sz="1600" b="1" spc="-2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 err="1">
                <a:solidFill>
                  <a:srgbClr val="FF0000"/>
                </a:solidFill>
                <a:latin typeface="Arial"/>
                <a:cs typeface="Arial"/>
              </a:rPr>
              <a:t>formulaire</a:t>
            </a:r>
            <a:r>
              <a:rPr sz="1600" b="1" spc="-23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sz="1600" b="1" spc="-2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0000"/>
                </a:solidFill>
                <a:latin typeface="Arial"/>
                <a:cs typeface="Arial"/>
              </a:rPr>
              <a:t>candidature</a:t>
            </a:r>
            <a:r>
              <a:rPr sz="1600" b="1" spc="-26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600" b="1" spc="-29" dirty="0">
                <a:solidFill>
                  <a:srgbClr val="FF0000"/>
                </a:solidFill>
                <a:latin typeface="Arial"/>
                <a:cs typeface="Arial"/>
              </a:rPr>
              <a:t>:</a:t>
            </a:r>
            <a:endParaRPr sz="16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2298622" marR="2970">
              <a:lnSpc>
                <a:spcPts val="2456"/>
              </a:lnSpc>
              <a:spcBef>
                <a:spcPts val="58"/>
              </a:spcBef>
            </a:pPr>
            <a:r>
              <a:rPr sz="1600" dirty="0">
                <a:latin typeface="Arial"/>
                <a:cs typeface="Arial"/>
              </a:rPr>
              <a:t>Si</a:t>
            </a:r>
            <a:r>
              <a:rPr sz="1600" spc="-44" dirty="0">
                <a:latin typeface="Arial"/>
                <a:cs typeface="Arial"/>
              </a:rPr>
              <a:t> </a:t>
            </a:r>
            <a:r>
              <a:rPr sz="1600" dirty="0" err="1">
                <a:latin typeface="Arial"/>
                <a:cs typeface="Arial"/>
              </a:rPr>
              <a:t>votre</a:t>
            </a:r>
            <a:r>
              <a:rPr sz="1600" spc="-41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candidature</a:t>
            </a:r>
            <a:r>
              <a:rPr sz="1600" spc="-41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est</a:t>
            </a:r>
            <a:r>
              <a:rPr sz="1600" spc="-41" dirty="0">
                <a:latin typeface="Arial"/>
                <a:cs typeface="Arial"/>
              </a:rPr>
              <a:t> </a:t>
            </a:r>
            <a:r>
              <a:rPr sz="1600" dirty="0" err="1">
                <a:latin typeface="Arial"/>
                <a:cs typeface="Arial"/>
              </a:rPr>
              <a:t>retenue</a:t>
            </a:r>
            <a:r>
              <a:rPr sz="1600" dirty="0">
                <a:latin typeface="Arial"/>
                <a:cs typeface="Arial"/>
              </a:rPr>
              <a:t>,</a:t>
            </a:r>
            <a:r>
              <a:rPr sz="1600" spc="-41" dirty="0">
                <a:latin typeface="Arial"/>
                <a:cs typeface="Arial"/>
              </a:rPr>
              <a:t> </a:t>
            </a:r>
            <a:endParaRPr lang="fr-FR" sz="1600" spc="-41" dirty="0">
              <a:latin typeface="Arial"/>
              <a:cs typeface="Arial"/>
            </a:endParaRPr>
          </a:p>
          <a:p>
            <a:pPr marL="2298622" marR="2970">
              <a:lnSpc>
                <a:spcPts val="2456"/>
              </a:lnSpc>
              <a:spcBef>
                <a:spcPts val="58"/>
              </a:spcBef>
            </a:pPr>
            <a:r>
              <a:rPr sz="1600" dirty="0">
                <a:latin typeface="Arial"/>
                <a:cs typeface="Arial"/>
              </a:rPr>
              <a:t>vous</a:t>
            </a:r>
            <a:r>
              <a:rPr lang="fr-FR" sz="1600" dirty="0">
                <a:latin typeface="Arial"/>
                <a:cs typeface="Arial"/>
              </a:rPr>
              <a:t> recevrez par mail début janvier le nom de l’</a:t>
            </a:r>
            <a:r>
              <a:rPr sz="1600" dirty="0" err="1">
                <a:latin typeface="Arial"/>
                <a:cs typeface="Arial"/>
              </a:rPr>
              <a:t>université</a:t>
            </a:r>
            <a:r>
              <a:rPr lang="fr-FR" sz="1600" dirty="0">
                <a:latin typeface="Arial"/>
                <a:cs typeface="Arial"/>
              </a:rPr>
              <a:t> </a:t>
            </a:r>
          </a:p>
          <a:p>
            <a:pPr marL="2298622" marR="2970">
              <a:lnSpc>
                <a:spcPts val="2456"/>
              </a:lnSpc>
              <a:spcBef>
                <a:spcPts val="58"/>
              </a:spcBef>
            </a:pPr>
            <a:r>
              <a:rPr lang="fr-FR" sz="1600" dirty="0">
                <a:latin typeface="Arial"/>
                <a:cs typeface="Arial"/>
              </a:rPr>
              <a:t>qui vous est proposée parmi vos trois vœux.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81999811-4DFA-3735-2D63-94063A176A3A}"/>
              </a:ext>
            </a:extLst>
          </p:cNvPr>
          <p:cNvSpPr/>
          <p:nvPr/>
        </p:nvSpPr>
        <p:spPr>
          <a:xfrm flipV="1">
            <a:off x="1856975" y="3409250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8">
            <a:extLst>
              <a:ext uri="{FF2B5EF4-FFF2-40B4-BE49-F238E27FC236}">
                <a16:creationId xmlns:a16="http://schemas.microsoft.com/office/drawing/2014/main" id="{6928889F-E506-211B-7A52-B5BCF6C7B8D4}"/>
              </a:ext>
            </a:extLst>
          </p:cNvPr>
          <p:cNvSpPr txBox="1"/>
          <p:nvPr/>
        </p:nvSpPr>
        <p:spPr>
          <a:xfrm>
            <a:off x="1369760" y="1528194"/>
            <a:ext cx="9029982" cy="1479229"/>
          </a:xfrm>
          <a:prstGeom prst="rect">
            <a:avLst/>
          </a:prstGeom>
        </p:spPr>
        <p:txBody>
          <a:bodyPr vert="horz" wrap="square" lIns="0" tIns="146663" rIns="0" bIns="0" rtlCol="0">
            <a:spAutoFit/>
          </a:bodyPr>
          <a:lstStyle/>
          <a:p>
            <a:pPr marR="104702" algn="ctr">
              <a:spcBef>
                <a:spcPts val="1155"/>
              </a:spcBef>
            </a:pPr>
            <a:r>
              <a:rPr sz="1600" b="1" dirty="0" err="1">
                <a:latin typeface="Arial"/>
                <a:cs typeface="Arial"/>
              </a:rPr>
              <a:t>Départ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 err="1">
                <a:latin typeface="Arial"/>
                <a:cs typeface="Arial"/>
              </a:rPr>
              <a:t>en</a:t>
            </a:r>
            <a:r>
              <a:rPr sz="1600" b="1" spc="-32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3ème</a:t>
            </a:r>
            <a:r>
              <a:rPr sz="1600" b="1" spc="-29" dirty="0">
                <a:latin typeface="Arial"/>
                <a:cs typeface="Arial"/>
              </a:rPr>
              <a:t> </a:t>
            </a:r>
            <a:r>
              <a:rPr sz="1600" b="1" dirty="0" err="1">
                <a:latin typeface="Arial"/>
                <a:cs typeface="Arial"/>
              </a:rPr>
              <a:t>année</a:t>
            </a:r>
            <a:r>
              <a:rPr sz="1600" b="1" spc="-29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de</a:t>
            </a:r>
            <a:r>
              <a:rPr sz="1600" b="1" spc="-29" dirty="0">
                <a:latin typeface="Arial"/>
                <a:cs typeface="Arial"/>
              </a:rPr>
              <a:t> </a:t>
            </a:r>
            <a:r>
              <a:rPr sz="1600" b="1" dirty="0" err="1">
                <a:latin typeface="Arial"/>
                <a:cs typeface="Arial"/>
              </a:rPr>
              <a:t>licence</a:t>
            </a:r>
            <a:r>
              <a:rPr sz="1600" b="1" spc="-29" dirty="0">
                <a:latin typeface="Arial"/>
                <a:cs typeface="Arial"/>
              </a:rPr>
              <a:t> :</a:t>
            </a:r>
            <a:endParaRPr sz="1600" dirty="0">
              <a:latin typeface="Arial"/>
              <a:cs typeface="Arial"/>
            </a:endParaRPr>
          </a:p>
          <a:p>
            <a:pPr marR="212746" algn="ctr">
              <a:spcBef>
                <a:spcPts val="1096"/>
              </a:spcBef>
            </a:pPr>
            <a:r>
              <a:rPr sz="1600" dirty="0" err="1">
                <a:latin typeface="Arial"/>
                <a:cs typeface="Arial"/>
              </a:rPr>
              <a:t>Semestre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5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 err="1">
                <a:latin typeface="Arial"/>
                <a:cs typeface="Arial"/>
              </a:rPr>
              <a:t>ou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 err="1">
                <a:latin typeface="Arial"/>
                <a:cs typeface="Arial"/>
              </a:rPr>
              <a:t>semestre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-29" dirty="0">
                <a:latin typeface="Arial"/>
                <a:cs typeface="Arial"/>
              </a:rPr>
              <a:t>6</a:t>
            </a:r>
            <a:endParaRPr sz="1600" dirty="0">
              <a:latin typeface="Arial"/>
              <a:cs typeface="Arial"/>
            </a:endParaRPr>
          </a:p>
          <a:p>
            <a:pPr marL="1365956" algn="ctr">
              <a:spcBef>
                <a:spcPts val="804"/>
              </a:spcBef>
              <a:tabLst>
                <a:tab pos="5079543" algn="l"/>
              </a:tabLst>
            </a:pPr>
            <a:r>
              <a:rPr sz="1600" b="1" dirty="0">
                <a:latin typeface="Arial"/>
                <a:cs typeface="Arial"/>
              </a:rPr>
              <a:t>A </a:t>
            </a:r>
            <a:r>
              <a:rPr sz="1600" b="1" spc="-6" dirty="0" err="1">
                <a:latin typeface="Arial"/>
                <a:cs typeface="Arial"/>
              </a:rPr>
              <a:t>privilégier</a:t>
            </a:r>
            <a:r>
              <a:rPr sz="1600" dirty="0">
                <a:latin typeface="Arial"/>
                <a:cs typeface="Arial"/>
              </a:rPr>
              <a:t>	</a:t>
            </a:r>
            <a:r>
              <a:rPr sz="1600" dirty="0" err="1">
                <a:latin typeface="Arial"/>
                <a:cs typeface="Arial"/>
              </a:rPr>
              <a:t>Allemagne</a:t>
            </a:r>
            <a:r>
              <a:rPr sz="1600" dirty="0">
                <a:latin typeface="Arial"/>
                <a:cs typeface="Arial"/>
              </a:rPr>
              <a:t>,</a:t>
            </a:r>
            <a:r>
              <a:rPr sz="1600" spc="-70" dirty="0">
                <a:latin typeface="Arial"/>
                <a:cs typeface="Arial"/>
              </a:rPr>
              <a:t> </a:t>
            </a:r>
            <a:r>
              <a:rPr sz="1600" dirty="0" err="1">
                <a:latin typeface="Arial"/>
                <a:cs typeface="Arial"/>
              </a:rPr>
              <a:t>Pologne</a:t>
            </a:r>
            <a:r>
              <a:rPr sz="1600" dirty="0">
                <a:latin typeface="Arial"/>
                <a:cs typeface="Arial"/>
              </a:rPr>
              <a:t>,</a:t>
            </a:r>
            <a:r>
              <a:rPr sz="1600" spc="-67" dirty="0">
                <a:latin typeface="Arial"/>
                <a:cs typeface="Arial"/>
              </a:rPr>
              <a:t> </a:t>
            </a:r>
            <a:r>
              <a:rPr sz="1600" spc="-6" dirty="0" err="1">
                <a:latin typeface="Arial"/>
                <a:cs typeface="Arial"/>
              </a:rPr>
              <a:t>Grèce</a:t>
            </a:r>
            <a:r>
              <a:rPr lang="fr-FR" sz="1600" spc="-6" dirty="0">
                <a:latin typeface="Arial"/>
                <a:cs typeface="Arial"/>
              </a:rPr>
              <a:t>,</a:t>
            </a:r>
          </a:p>
          <a:p>
            <a:pPr marL="1365956" algn="ctr">
              <a:spcBef>
                <a:spcPts val="804"/>
              </a:spcBef>
              <a:tabLst>
                <a:tab pos="5079543" algn="l"/>
              </a:tabLst>
            </a:pPr>
            <a:r>
              <a:rPr lang="fr-FR" sz="1600" dirty="0">
                <a:latin typeface="Arial"/>
                <a:cs typeface="Arial"/>
              </a:rPr>
              <a:t>                                                          Malaisie, Israel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4" name="object 5">
            <a:extLst>
              <a:ext uri="{FF2B5EF4-FFF2-40B4-BE49-F238E27FC236}">
                <a16:creationId xmlns:a16="http://schemas.microsoft.com/office/drawing/2014/main" id="{2D2C12BD-151A-C980-D59A-8C7534B49451}"/>
              </a:ext>
            </a:extLst>
          </p:cNvPr>
          <p:cNvSpPr/>
          <p:nvPr/>
        </p:nvSpPr>
        <p:spPr>
          <a:xfrm flipV="1">
            <a:off x="1856975" y="4542560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">
            <a:extLst>
              <a:ext uri="{FF2B5EF4-FFF2-40B4-BE49-F238E27FC236}">
                <a16:creationId xmlns:a16="http://schemas.microsoft.com/office/drawing/2014/main" id="{22020E85-54B7-3B14-283E-610BA013CD4A}"/>
              </a:ext>
            </a:extLst>
          </p:cNvPr>
          <p:cNvSpPr/>
          <p:nvPr/>
        </p:nvSpPr>
        <p:spPr>
          <a:xfrm>
            <a:off x="6184900" y="2315846"/>
            <a:ext cx="575513" cy="318946"/>
          </a:xfrm>
          <a:custGeom>
            <a:avLst/>
            <a:gdLst/>
            <a:ahLst/>
            <a:cxnLst/>
            <a:rect l="l" t="t" r="r" b="b"/>
            <a:pathLst>
              <a:path w="984250" h="545464">
                <a:moveTo>
                  <a:pt x="757588" y="345676"/>
                </a:moveTo>
                <a:lnTo>
                  <a:pt x="753056" y="340382"/>
                </a:lnTo>
                <a:lnTo>
                  <a:pt x="750804" y="333758"/>
                </a:lnTo>
                <a:lnTo>
                  <a:pt x="751218" y="326515"/>
                </a:lnTo>
                <a:lnTo>
                  <a:pt x="754470" y="320089"/>
                </a:lnTo>
                <a:lnTo>
                  <a:pt x="759764" y="315557"/>
                </a:lnTo>
                <a:lnTo>
                  <a:pt x="766389" y="313305"/>
                </a:lnTo>
                <a:lnTo>
                  <a:pt x="773632" y="313719"/>
                </a:lnTo>
                <a:lnTo>
                  <a:pt x="975694" y="369053"/>
                </a:lnTo>
                <a:lnTo>
                  <a:pt x="980508" y="374093"/>
                </a:lnTo>
                <a:lnTo>
                  <a:pt x="982199" y="380431"/>
                </a:lnTo>
                <a:lnTo>
                  <a:pt x="983641" y="386831"/>
                </a:lnTo>
                <a:lnTo>
                  <a:pt x="983302" y="388008"/>
                </a:lnTo>
                <a:lnTo>
                  <a:pt x="977713" y="397242"/>
                </a:lnTo>
                <a:lnTo>
                  <a:pt x="953498" y="420034"/>
                </a:lnTo>
                <a:lnTo>
                  <a:pt x="895190" y="384743"/>
                </a:lnTo>
                <a:lnTo>
                  <a:pt x="764014" y="348928"/>
                </a:lnTo>
                <a:lnTo>
                  <a:pt x="757588" y="345676"/>
                </a:lnTo>
                <a:close/>
              </a:path>
              <a:path w="984250" h="545464">
                <a:moveTo>
                  <a:pt x="512999" y="424821"/>
                </a:moveTo>
                <a:lnTo>
                  <a:pt x="310495" y="302253"/>
                </a:lnTo>
                <a:lnTo>
                  <a:pt x="366448" y="333036"/>
                </a:lnTo>
                <a:lnTo>
                  <a:pt x="428134" y="360139"/>
                </a:lnTo>
                <a:lnTo>
                  <a:pt x="485125" y="379583"/>
                </a:lnTo>
                <a:lnTo>
                  <a:pt x="540740" y="393739"/>
                </a:lnTo>
                <a:lnTo>
                  <a:pt x="594637" y="403175"/>
                </a:lnTo>
                <a:lnTo>
                  <a:pt x="646477" y="408457"/>
                </a:lnTo>
                <a:lnTo>
                  <a:pt x="695917" y="410155"/>
                </a:lnTo>
                <a:lnTo>
                  <a:pt x="742617" y="408835"/>
                </a:lnTo>
                <a:lnTo>
                  <a:pt x="786235" y="405067"/>
                </a:lnTo>
                <a:lnTo>
                  <a:pt x="826431" y="399416"/>
                </a:lnTo>
                <a:lnTo>
                  <a:pt x="862863" y="392453"/>
                </a:lnTo>
                <a:lnTo>
                  <a:pt x="895190" y="384743"/>
                </a:lnTo>
                <a:lnTo>
                  <a:pt x="953498" y="420034"/>
                </a:lnTo>
                <a:lnTo>
                  <a:pt x="931372" y="440870"/>
                </a:lnTo>
                <a:lnTo>
                  <a:pt x="899011" y="421282"/>
                </a:lnTo>
                <a:lnTo>
                  <a:pt x="866341" y="428950"/>
                </a:lnTo>
                <a:lnTo>
                  <a:pt x="833100" y="435255"/>
                </a:lnTo>
                <a:lnTo>
                  <a:pt x="799497" y="440185"/>
                </a:lnTo>
                <a:lnTo>
                  <a:pt x="765738" y="443725"/>
                </a:lnTo>
                <a:lnTo>
                  <a:pt x="714007" y="446458"/>
                </a:lnTo>
                <a:lnTo>
                  <a:pt x="662727" y="445917"/>
                </a:lnTo>
                <a:lnTo>
                  <a:pt x="611953" y="442100"/>
                </a:lnTo>
                <a:lnTo>
                  <a:pt x="561740" y="435009"/>
                </a:lnTo>
                <a:lnTo>
                  <a:pt x="512999" y="424821"/>
                </a:lnTo>
                <a:close/>
              </a:path>
              <a:path w="984250" h="545464">
                <a:moveTo>
                  <a:pt x="811945" y="545462"/>
                </a:moveTo>
                <a:lnTo>
                  <a:pt x="796525" y="525233"/>
                </a:lnTo>
                <a:lnTo>
                  <a:pt x="798028" y="518430"/>
                </a:lnTo>
                <a:lnTo>
                  <a:pt x="802122" y="512517"/>
                </a:lnTo>
                <a:lnTo>
                  <a:pt x="899011" y="421282"/>
                </a:lnTo>
                <a:lnTo>
                  <a:pt x="931372" y="440870"/>
                </a:lnTo>
                <a:lnTo>
                  <a:pt x="827066" y="539095"/>
                </a:lnTo>
                <a:lnTo>
                  <a:pt x="821055" y="544811"/>
                </a:lnTo>
                <a:lnTo>
                  <a:pt x="811945" y="545462"/>
                </a:lnTo>
                <a:close/>
              </a:path>
              <a:path w="984250" h="545464">
                <a:moveTo>
                  <a:pt x="293301" y="334229"/>
                </a:moveTo>
                <a:lnTo>
                  <a:pt x="240138" y="298988"/>
                </a:lnTo>
                <a:lnTo>
                  <a:pt x="192644" y="261771"/>
                </a:lnTo>
                <a:lnTo>
                  <a:pt x="150619" y="223539"/>
                </a:lnTo>
                <a:lnTo>
                  <a:pt x="113860" y="185251"/>
                </a:lnTo>
                <a:lnTo>
                  <a:pt x="82168" y="147867"/>
                </a:lnTo>
                <a:lnTo>
                  <a:pt x="55341" y="112345"/>
                </a:lnTo>
                <a:lnTo>
                  <a:pt x="33178" y="79647"/>
                </a:lnTo>
                <a:lnTo>
                  <a:pt x="2040" y="26558"/>
                </a:lnTo>
                <a:lnTo>
                  <a:pt x="0" y="19666"/>
                </a:lnTo>
                <a:lnTo>
                  <a:pt x="740" y="12723"/>
                </a:lnTo>
                <a:lnTo>
                  <a:pt x="4034" y="6569"/>
                </a:lnTo>
                <a:lnTo>
                  <a:pt x="9652" y="2040"/>
                </a:lnTo>
                <a:lnTo>
                  <a:pt x="16543" y="0"/>
                </a:lnTo>
                <a:lnTo>
                  <a:pt x="23486" y="740"/>
                </a:lnTo>
                <a:lnTo>
                  <a:pt x="29641" y="4034"/>
                </a:lnTo>
                <a:lnTo>
                  <a:pt x="34170" y="9652"/>
                </a:lnTo>
                <a:lnTo>
                  <a:pt x="46904" y="32638"/>
                </a:lnTo>
                <a:lnTo>
                  <a:pt x="63696" y="60126"/>
                </a:lnTo>
                <a:lnTo>
                  <a:pt x="110199" y="124974"/>
                </a:lnTo>
                <a:lnTo>
                  <a:pt x="140282" y="160515"/>
                </a:lnTo>
                <a:lnTo>
                  <a:pt x="175167" y="196923"/>
                </a:lnTo>
                <a:lnTo>
                  <a:pt x="215040" y="233288"/>
                </a:lnTo>
                <a:lnTo>
                  <a:pt x="260087" y="268701"/>
                </a:lnTo>
                <a:lnTo>
                  <a:pt x="310495" y="302253"/>
                </a:lnTo>
                <a:lnTo>
                  <a:pt x="512999" y="424821"/>
                </a:lnTo>
                <a:lnTo>
                  <a:pt x="512145" y="424642"/>
                </a:lnTo>
                <a:lnTo>
                  <a:pt x="463222" y="411002"/>
                </a:lnTo>
                <a:lnTo>
                  <a:pt x="415028" y="394087"/>
                </a:lnTo>
                <a:lnTo>
                  <a:pt x="351256" y="366065"/>
                </a:lnTo>
                <a:lnTo>
                  <a:pt x="321558" y="350548"/>
                </a:lnTo>
                <a:lnTo>
                  <a:pt x="293301" y="334229"/>
                </a:lnTo>
                <a:close/>
              </a:path>
            </a:pathLst>
          </a:custGeom>
          <a:solidFill>
            <a:srgbClr val="83B317"/>
          </a:solidFill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32" name="object 6">
            <a:extLst>
              <a:ext uri="{FF2B5EF4-FFF2-40B4-BE49-F238E27FC236}">
                <a16:creationId xmlns:a16="http://schemas.microsoft.com/office/drawing/2014/main" id="{F3BFF50E-BBC6-EB16-0DC9-61933F4518A7}"/>
              </a:ext>
            </a:extLst>
          </p:cNvPr>
          <p:cNvSpPr/>
          <p:nvPr/>
        </p:nvSpPr>
        <p:spPr>
          <a:xfrm>
            <a:off x="4755917" y="2307863"/>
            <a:ext cx="567716" cy="334911"/>
          </a:xfrm>
          <a:custGeom>
            <a:avLst/>
            <a:gdLst/>
            <a:ahLst/>
            <a:cxnLst/>
            <a:rect l="l" t="t" r="r" b="b"/>
            <a:pathLst>
              <a:path w="970915" h="572770">
                <a:moveTo>
                  <a:pt x="224526" y="370626"/>
                </a:moveTo>
                <a:lnTo>
                  <a:pt x="228875" y="365181"/>
                </a:lnTo>
                <a:lnTo>
                  <a:pt x="230901" y="358484"/>
                </a:lnTo>
                <a:lnTo>
                  <a:pt x="230241" y="351259"/>
                </a:lnTo>
                <a:lnTo>
                  <a:pt x="226773" y="344947"/>
                </a:lnTo>
                <a:lnTo>
                  <a:pt x="221328" y="340598"/>
                </a:lnTo>
                <a:lnTo>
                  <a:pt x="214631" y="338572"/>
                </a:lnTo>
                <a:lnTo>
                  <a:pt x="207406" y="339232"/>
                </a:lnTo>
                <a:lnTo>
                  <a:pt x="7339" y="401391"/>
                </a:lnTo>
                <a:lnTo>
                  <a:pt x="2698" y="406592"/>
                </a:lnTo>
                <a:lnTo>
                  <a:pt x="1223" y="412984"/>
                </a:lnTo>
                <a:lnTo>
                  <a:pt x="0" y="419429"/>
                </a:lnTo>
                <a:lnTo>
                  <a:pt x="377" y="420589"/>
                </a:lnTo>
                <a:lnTo>
                  <a:pt x="6281" y="429636"/>
                </a:lnTo>
                <a:lnTo>
                  <a:pt x="31252" y="451590"/>
                </a:lnTo>
                <a:lnTo>
                  <a:pt x="88328" y="414340"/>
                </a:lnTo>
                <a:lnTo>
                  <a:pt x="218214" y="374094"/>
                </a:lnTo>
                <a:lnTo>
                  <a:pt x="224526" y="370626"/>
                </a:lnTo>
                <a:close/>
              </a:path>
              <a:path w="970915" h="572770">
                <a:moveTo>
                  <a:pt x="471660" y="441425"/>
                </a:moveTo>
                <a:lnTo>
                  <a:pt x="669887" y="312055"/>
                </a:lnTo>
                <a:lnTo>
                  <a:pt x="615010" y="344719"/>
                </a:lnTo>
                <a:lnTo>
                  <a:pt x="554280" y="373900"/>
                </a:lnTo>
                <a:lnTo>
                  <a:pt x="497982" y="395267"/>
                </a:lnTo>
                <a:lnTo>
                  <a:pt x="442880" y="411302"/>
                </a:lnTo>
                <a:lnTo>
                  <a:pt x="389334" y="422561"/>
                </a:lnTo>
                <a:lnTo>
                  <a:pt x="337703" y="429600"/>
                </a:lnTo>
                <a:lnTo>
                  <a:pt x="288349" y="432975"/>
                </a:lnTo>
                <a:lnTo>
                  <a:pt x="241631" y="433241"/>
                </a:lnTo>
                <a:lnTo>
                  <a:pt x="197910" y="430955"/>
                </a:lnTo>
                <a:lnTo>
                  <a:pt x="157546" y="426672"/>
                </a:lnTo>
                <a:lnTo>
                  <a:pt x="120898" y="420948"/>
                </a:lnTo>
                <a:lnTo>
                  <a:pt x="88328" y="414340"/>
                </a:lnTo>
                <a:lnTo>
                  <a:pt x="31252" y="451590"/>
                </a:lnTo>
                <a:lnTo>
                  <a:pt x="54072" y="471662"/>
                </a:lnTo>
                <a:lnTo>
                  <a:pt x="85750" y="450988"/>
                </a:lnTo>
                <a:lnTo>
                  <a:pt x="118661" y="457543"/>
                </a:lnTo>
                <a:lnTo>
                  <a:pt x="152096" y="462716"/>
                </a:lnTo>
                <a:lnTo>
                  <a:pt x="185848" y="466503"/>
                </a:lnTo>
                <a:lnTo>
                  <a:pt x="219708" y="468895"/>
                </a:lnTo>
                <a:lnTo>
                  <a:pt x="271501" y="469871"/>
                </a:lnTo>
                <a:lnTo>
                  <a:pt x="322733" y="467590"/>
                </a:lnTo>
                <a:lnTo>
                  <a:pt x="373349" y="462052"/>
                </a:lnTo>
                <a:lnTo>
                  <a:pt x="423292" y="453261"/>
                </a:lnTo>
                <a:lnTo>
                  <a:pt x="471660" y="441425"/>
                </a:lnTo>
                <a:close/>
              </a:path>
              <a:path w="970915" h="572770">
                <a:moveTo>
                  <a:pt x="176980" y="572141"/>
                </a:moveTo>
                <a:lnTo>
                  <a:pt x="191705" y="551401"/>
                </a:lnTo>
                <a:lnTo>
                  <a:pt x="189971" y="544653"/>
                </a:lnTo>
                <a:lnTo>
                  <a:pt x="185679" y="538882"/>
                </a:lnTo>
                <a:lnTo>
                  <a:pt x="85750" y="450988"/>
                </a:lnTo>
                <a:lnTo>
                  <a:pt x="54072" y="471662"/>
                </a:lnTo>
                <a:lnTo>
                  <a:pt x="161652" y="566291"/>
                </a:lnTo>
                <a:lnTo>
                  <a:pt x="167853" y="571800"/>
                </a:lnTo>
                <a:lnTo>
                  <a:pt x="176980" y="572141"/>
                </a:lnTo>
                <a:close/>
              </a:path>
              <a:path w="970915" h="572770">
                <a:moveTo>
                  <a:pt x="688157" y="343428"/>
                </a:moveTo>
                <a:lnTo>
                  <a:pt x="740093" y="306404"/>
                </a:lnTo>
                <a:lnTo>
                  <a:pt x="786296" y="267597"/>
                </a:lnTo>
                <a:lnTo>
                  <a:pt x="827000" y="227960"/>
                </a:lnTo>
                <a:lnTo>
                  <a:pt x="862438" y="188447"/>
                </a:lnTo>
                <a:lnTo>
                  <a:pt x="892843" y="150008"/>
                </a:lnTo>
                <a:lnTo>
                  <a:pt x="918449" y="113597"/>
                </a:lnTo>
                <a:lnTo>
                  <a:pt x="939489" y="80166"/>
                </a:lnTo>
                <a:lnTo>
                  <a:pt x="968808" y="26050"/>
                </a:lnTo>
                <a:lnTo>
                  <a:pt x="970613" y="19093"/>
                </a:lnTo>
                <a:lnTo>
                  <a:pt x="969638" y="12180"/>
                </a:lnTo>
                <a:lnTo>
                  <a:pt x="966137" y="6140"/>
                </a:lnTo>
                <a:lnTo>
                  <a:pt x="960369" y="1805"/>
                </a:lnTo>
                <a:lnTo>
                  <a:pt x="953412" y="0"/>
                </a:lnTo>
                <a:lnTo>
                  <a:pt x="946498" y="975"/>
                </a:lnTo>
                <a:lnTo>
                  <a:pt x="940459" y="4476"/>
                </a:lnTo>
                <a:lnTo>
                  <a:pt x="936123" y="10244"/>
                </a:lnTo>
                <a:lnTo>
                  <a:pt x="924176" y="33649"/>
                </a:lnTo>
                <a:lnTo>
                  <a:pt x="908327" y="61692"/>
                </a:lnTo>
                <a:lnTo>
                  <a:pt x="864051" y="128081"/>
                </a:lnTo>
                <a:lnTo>
                  <a:pt x="835192" y="164622"/>
                </a:lnTo>
                <a:lnTo>
                  <a:pt x="801563" y="202193"/>
                </a:lnTo>
                <a:lnTo>
                  <a:pt x="762947" y="239890"/>
                </a:lnTo>
                <a:lnTo>
                  <a:pt x="719127" y="276811"/>
                </a:lnTo>
                <a:lnTo>
                  <a:pt x="669887" y="312055"/>
                </a:lnTo>
                <a:lnTo>
                  <a:pt x="471660" y="441425"/>
                </a:lnTo>
                <a:lnTo>
                  <a:pt x="472507" y="441217"/>
                </a:lnTo>
                <a:lnTo>
                  <a:pt x="520939" y="425924"/>
                </a:lnTo>
                <a:lnTo>
                  <a:pt x="568531" y="407384"/>
                </a:lnTo>
                <a:lnTo>
                  <a:pt x="631315" y="377214"/>
                </a:lnTo>
                <a:lnTo>
                  <a:pt x="660470" y="360698"/>
                </a:lnTo>
                <a:lnTo>
                  <a:pt x="688157" y="343428"/>
                </a:lnTo>
                <a:close/>
              </a:path>
            </a:pathLst>
          </a:custGeom>
          <a:solidFill>
            <a:srgbClr val="83B317"/>
          </a:solidFill>
        </p:spPr>
        <p:txBody>
          <a:bodyPr wrap="square" lIns="0" tIns="0" rIns="0" bIns="0" rtlCol="0"/>
          <a:lstStyle/>
          <a:p>
            <a:endParaRPr sz="1600"/>
          </a:p>
        </p:txBody>
      </p:sp>
    </p:spTree>
    <p:extLst>
      <p:ext uri="{BB962C8B-B14F-4D97-AF65-F5344CB8AC3E}">
        <p14:creationId xmlns:p14="http://schemas.microsoft.com/office/powerpoint/2010/main" val="1613708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59550-3C0D-E338-7DAF-24DC39582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85D2494-E78A-D2FE-0662-AB20CC47004D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74A3481A-8F60-8211-1E69-A90C5ED8A9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71421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Les différents types d’accords internationaux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005CE2F2-2C4B-6387-8FF9-1A3F67328B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87ADE037-6D0F-74FE-4338-1FC907797A6C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6F1E47F1-2978-F74C-5DFC-4E279C7C553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7E232139-EE98-BD21-F3C1-B74311BE6B04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28F12D9A-156D-EE35-AB50-5645C32354B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35C27704-CDE8-7EC4-09A5-9F6FA455F8C0}"/>
              </a:ext>
            </a:extLst>
          </p:cNvPr>
          <p:cNvSpPr txBox="1"/>
          <p:nvPr/>
        </p:nvSpPr>
        <p:spPr>
          <a:xfrm>
            <a:off x="2524403" y="4229457"/>
            <a:ext cx="2926715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600" dirty="0">
                <a:solidFill>
                  <a:srgbClr val="FF3131"/>
                </a:solidFill>
                <a:latin typeface="Arial"/>
                <a:cs typeface="Arial"/>
              </a:rPr>
              <a:t>Accords </a:t>
            </a:r>
            <a:r>
              <a:rPr lang="fr-FR" sz="1600" dirty="0" err="1">
                <a:solidFill>
                  <a:srgbClr val="FF3131"/>
                </a:solidFill>
                <a:latin typeface="Arial"/>
                <a:cs typeface="Arial"/>
              </a:rPr>
              <a:t>Study</a:t>
            </a:r>
            <a:r>
              <a:rPr lang="fr-FR" sz="1600" spc="-35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spc="-10" dirty="0" err="1">
                <a:solidFill>
                  <a:srgbClr val="FF3131"/>
                </a:solidFill>
                <a:latin typeface="Arial"/>
                <a:cs typeface="Arial"/>
              </a:rPr>
              <a:t>abroad</a:t>
            </a:r>
            <a:endParaRPr lang="fr-FR" sz="1600" dirty="0">
              <a:latin typeface="Arial"/>
              <a:cs typeface="Arial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5FB1392B-6958-7777-6F64-87E9C3F9D560}"/>
              </a:ext>
            </a:extLst>
          </p:cNvPr>
          <p:cNvSpPr txBox="1"/>
          <p:nvPr/>
        </p:nvSpPr>
        <p:spPr>
          <a:xfrm>
            <a:off x="2507084" y="2235662"/>
            <a:ext cx="4267199" cy="8645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42035">
              <a:lnSpc>
                <a:spcPct val="116700"/>
              </a:lnSpc>
              <a:spcBef>
                <a:spcPts val="95"/>
              </a:spcBef>
            </a:pPr>
            <a:r>
              <a:rPr lang="fr-FR" sz="1600" dirty="0">
                <a:latin typeface="Arial"/>
                <a:cs typeface="Arial"/>
              </a:rPr>
              <a:t>Europe – Accords Erasmus</a:t>
            </a:r>
          </a:p>
          <a:p>
            <a:pPr marL="12700" marR="1042035">
              <a:lnSpc>
                <a:spcPct val="116700"/>
              </a:lnSpc>
              <a:spcBef>
                <a:spcPts val="95"/>
              </a:spcBef>
            </a:pPr>
            <a:r>
              <a:rPr lang="fr-FR" sz="1600" spc="-10" dirty="0">
                <a:latin typeface="Arial"/>
                <a:cs typeface="Arial"/>
              </a:rPr>
              <a:t>Hors Europe – Accords d’échanges USA/Canada – Accords MICEFA*</a:t>
            </a:r>
            <a:endParaRPr lang="fr-FR" sz="1600" dirty="0">
              <a:latin typeface="Arial"/>
              <a:cs typeface="Arial"/>
            </a:endParaRPr>
          </a:p>
        </p:txBody>
      </p:sp>
      <p:sp>
        <p:nvSpPr>
          <p:cNvPr id="31" name="object 4">
            <a:extLst>
              <a:ext uri="{FF2B5EF4-FFF2-40B4-BE49-F238E27FC236}">
                <a16:creationId xmlns:a16="http://schemas.microsoft.com/office/drawing/2014/main" id="{B7FB65F4-4419-544F-F722-7E7381953013}"/>
              </a:ext>
            </a:extLst>
          </p:cNvPr>
          <p:cNvSpPr txBox="1"/>
          <p:nvPr/>
        </p:nvSpPr>
        <p:spPr>
          <a:xfrm>
            <a:off x="6241150" y="2552353"/>
            <a:ext cx="4267200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600" dirty="0">
                <a:latin typeface="Arial"/>
                <a:cs typeface="Arial"/>
              </a:rPr>
              <a:t>Frais</a:t>
            </a:r>
            <a:r>
              <a:rPr lang="fr-FR" sz="1600" spc="-30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de</a:t>
            </a:r>
            <a:r>
              <a:rPr lang="fr-FR" sz="1600" spc="-30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scolarité</a:t>
            </a:r>
            <a:r>
              <a:rPr lang="fr-FR" sz="1600" spc="-30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à</a:t>
            </a:r>
            <a:r>
              <a:rPr lang="fr-FR" sz="1600" spc="-30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régler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b="1" spc="-35" dirty="0">
                <a:latin typeface="Arial"/>
                <a:cs typeface="Arial"/>
              </a:rPr>
              <a:t>uniquement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à</a:t>
            </a:r>
            <a:r>
              <a:rPr lang="fr-FR" sz="1600" spc="-30" dirty="0">
                <a:latin typeface="Arial"/>
                <a:cs typeface="Arial"/>
              </a:rPr>
              <a:t> </a:t>
            </a:r>
            <a:r>
              <a:rPr lang="fr-FR" sz="1600" spc="-10" dirty="0">
                <a:latin typeface="Arial"/>
                <a:cs typeface="Arial"/>
              </a:rPr>
              <a:t>l’ICP</a:t>
            </a:r>
            <a:endParaRPr lang="fr-FR" sz="1600" dirty="0">
              <a:latin typeface="Arial"/>
              <a:cs typeface="Arial"/>
            </a:endParaRPr>
          </a:p>
        </p:txBody>
      </p:sp>
      <p:sp>
        <p:nvSpPr>
          <p:cNvPr id="34" name="object 5">
            <a:extLst>
              <a:ext uri="{FF2B5EF4-FFF2-40B4-BE49-F238E27FC236}">
                <a16:creationId xmlns:a16="http://schemas.microsoft.com/office/drawing/2014/main" id="{A8B0E5C7-8AA4-BE42-012C-207774520945}"/>
              </a:ext>
            </a:extLst>
          </p:cNvPr>
          <p:cNvSpPr txBox="1"/>
          <p:nvPr/>
        </p:nvSpPr>
        <p:spPr>
          <a:xfrm>
            <a:off x="5657144" y="3962529"/>
            <a:ext cx="6029611" cy="11783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lang="fr-FR" sz="1600" dirty="0">
                <a:solidFill>
                  <a:srgbClr val="FF3131"/>
                </a:solidFill>
                <a:latin typeface="Arial"/>
                <a:cs typeface="Arial"/>
              </a:rPr>
              <a:t>Frais</a:t>
            </a:r>
            <a:r>
              <a:rPr lang="fr-FR" sz="1600" spc="-65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dirty="0">
                <a:solidFill>
                  <a:srgbClr val="FF3131"/>
                </a:solidFill>
                <a:latin typeface="Arial"/>
                <a:cs typeface="Arial"/>
              </a:rPr>
              <a:t>de</a:t>
            </a:r>
            <a:r>
              <a:rPr lang="fr-FR" sz="1600" spc="-60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dirty="0">
                <a:solidFill>
                  <a:srgbClr val="FF3131"/>
                </a:solidFill>
                <a:latin typeface="Arial"/>
                <a:cs typeface="Arial"/>
              </a:rPr>
              <a:t>scolarité</a:t>
            </a:r>
            <a:r>
              <a:rPr lang="fr-FR" sz="1600" spc="-60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dirty="0">
                <a:solidFill>
                  <a:srgbClr val="FF3131"/>
                </a:solidFill>
                <a:latin typeface="Arial"/>
                <a:cs typeface="Arial"/>
              </a:rPr>
              <a:t>à</a:t>
            </a:r>
            <a:r>
              <a:rPr lang="fr-FR" sz="1600" spc="-60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dirty="0">
                <a:solidFill>
                  <a:srgbClr val="FF3131"/>
                </a:solidFill>
                <a:latin typeface="Arial"/>
                <a:cs typeface="Arial"/>
              </a:rPr>
              <a:t>régler</a:t>
            </a:r>
            <a:r>
              <a:rPr lang="fr-FR" sz="1600" spc="-65" dirty="0">
                <a:solidFill>
                  <a:srgbClr val="FF3131"/>
                </a:solidFill>
                <a:latin typeface="Arial"/>
                <a:cs typeface="Arial"/>
              </a:rPr>
              <a:t> :</a:t>
            </a:r>
          </a:p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lang="fr-FR" sz="1600" spc="-10" dirty="0">
                <a:solidFill>
                  <a:srgbClr val="FF3131"/>
                </a:solidFill>
                <a:uFill>
                  <a:solidFill>
                    <a:srgbClr val="FF3131"/>
                  </a:solidFill>
                </a:uFill>
                <a:latin typeface="Arial"/>
                <a:cs typeface="Arial"/>
              </a:rPr>
              <a:t>à l’ICP </a:t>
            </a:r>
            <a:r>
              <a:rPr lang="fr-FR" sz="1600" dirty="0">
                <a:solidFill>
                  <a:srgbClr val="FF3131"/>
                </a:solidFill>
                <a:uFill>
                  <a:solidFill>
                    <a:srgbClr val="FF3131"/>
                  </a:solidFill>
                </a:uFill>
                <a:latin typeface="Arial"/>
                <a:cs typeface="Arial"/>
              </a:rPr>
              <a:t>et à l</a:t>
            </a:r>
            <a:r>
              <a:rPr lang="fr-FR" sz="1600" dirty="0">
                <a:solidFill>
                  <a:srgbClr val="FF3131"/>
                </a:solidFill>
                <a:latin typeface="Arial"/>
                <a:cs typeface="Arial"/>
              </a:rPr>
              <a:t>’établissement</a:t>
            </a:r>
            <a:r>
              <a:rPr lang="fr-FR" sz="1600" spc="-60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spc="-10" dirty="0">
                <a:solidFill>
                  <a:srgbClr val="FF3131"/>
                </a:solidFill>
                <a:latin typeface="Arial"/>
                <a:cs typeface="Arial"/>
              </a:rPr>
              <a:t>d’accueil, </a:t>
            </a:r>
          </a:p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lang="fr-FR" sz="1600" spc="-10" dirty="0">
                <a:solidFill>
                  <a:srgbClr val="FF3131"/>
                </a:solidFill>
                <a:latin typeface="Arial"/>
                <a:cs typeface="Arial"/>
              </a:rPr>
              <a:t>entre 3</a:t>
            </a:r>
            <a:r>
              <a:rPr lang="fr-FR" sz="1600" spc="-35" dirty="0">
                <a:solidFill>
                  <a:srgbClr val="FF3131"/>
                </a:solidFill>
                <a:latin typeface="Arial"/>
                <a:cs typeface="Arial"/>
              </a:rPr>
              <a:t> 5</a:t>
            </a:r>
            <a:r>
              <a:rPr lang="fr-FR" sz="1600" dirty="0">
                <a:solidFill>
                  <a:srgbClr val="FF3131"/>
                </a:solidFill>
                <a:latin typeface="Arial"/>
                <a:cs typeface="Arial"/>
              </a:rPr>
              <a:t>00</a:t>
            </a:r>
            <a:r>
              <a:rPr lang="fr-FR" sz="1600" spc="-35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dirty="0">
                <a:solidFill>
                  <a:srgbClr val="FF3131"/>
                </a:solidFill>
                <a:latin typeface="Arial"/>
                <a:cs typeface="Arial"/>
              </a:rPr>
              <a:t>à</a:t>
            </a:r>
            <a:r>
              <a:rPr lang="fr-FR" sz="1600" spc="-35" dirty="0">
                <a:solidFill>
                  <a:srgbClr val="FF3131"/>
                </a:solidFill>
                <a:latin typeface="Arial"/>
                <a:cs typeface="Arial"/>
              </a:rPr>
              <a:t> 12</a:t>
            </a:r>
            <a:r>
              <a:rPr lang="fr-FR" sz="1600" spc="-30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dirty="0">
                <a:solidFill>
                  <a:srgbClr val="FF3131"/>
                </a:solidFill>
                <a:latin typeface="Arial"/>
                <a:cs typeface="Arial"/>
              </a:rPr>
              <a:t>000</a:t>
            </a:r>
            <a:r>
              <a:rPr lang="fr-FR" sz="1600" spc="-35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spc="-50" dirty="0">
                <a:solidFill>
                  <a:srgbClr val="FF3131"/>
                </a:solidFill>
                <a:latin typeface="Arial"/>
                <a:cs typeface="Arial"/>
              </a:rPr>
              <a:t>€ pour l’établissement partenaire,</a:t>
            </a:r>
          </a:p>
          <a:p>
            <a:pPr marL="12700" marR="5080">
              <a:lnSpc>
                <a:spcPct val="116700"/>
              </a:lnSpc>
              <a:spcBef>
                <a:spcPts val="95"/>
              </a:spcBef>
            </a:pPr>
            <a:r>
              <a:rPr lang="fr-FR" sz="1600" dirty="0">
                <a:solidFill>
                  <a:srgbClr val="FF0000"/>
                </a:solidFill>
                <a:latin typeface="Arial"/>
                <a:cs typeface="Arial"/>
              </a:rPr>
              <a:t>voire plus Cf Mappemonde</a:t>
            </a:r>
          </a:p>
        </p:txBody>
      </p:sp>
      <p:sp>
        <p:nvSpPr>
          <p:cNvPr id="35" name="object 4">
            <a:extLst>
              <a:ext uri="{FF2B5EF4-FFF2-40B4-BE49-F238E27FC236}">
                <a16:creationId xmlns:a16="http://schemas.microsoft.com/office/drawing/2014/main" id="{06A5D648-A333-1277-9C21-AA7108822E5E}"/>
              </a:ext>
            </a:extLst>
          </p:cNvPr>
          <p:cNvSpPr txBox="1"/>
          <p:nvPr/>
        </p:nvSpPr>
        <p:spPr>
          <a:xfrm>
            <a:off x="2277105" y="5674198"/>
            <a:ext cx="547607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600" dirty="0">
                <a:latin typeface="Arial"/>
                <a:cs typeface="Arial"/>
              </a:rPr>
              <a:t>*Accord qui concerne </a:t>
            </a:r>
            <a:r>
              <a:rPr lang="fr-FR" sz="1600" u="sng" dirty="0">
                <a:latin typeface="Arial"/>
                <a:cs typeface="Arial"/>
              </a:rPr>
              <a:t>uniquement</a:t>
            </a:r>
            <a:r>
              <a:rPr lang="fr-FR" sz="1600" dirty="0">
                <a:latin typeface="Arial"/>
                <a:cs typeface="Arial"/>
              </a:rPr>
              <a:t> le campus de Paris</a:t>
            </a: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7611AB41-89DE-256F-8B25-AC9B749D5EB4}"/>
              </a:ext>
            </a:extLst>
          </p:cNvPr>
          <p:cNvSpPr/>
          <p:nvPr/>
        </p:nvSpPr>
        <p:spPr>
          <a:xfrm>
            <a:off x="2300687" y="2288401"/>
            <a:ext cx="170471" cy="170471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7" y="266699"/>
                </a:moveTo>
                <a:lnTo>
                  <a:pt x="120395" y="266699"/>
                </a:lnTo>
                <a:lnTo>
                  <a:pt x="107822" y="265429"/>
                </a:lnTo>
                <a:lnTo>
                  <a:pt x="59562" y="245363"/>
                </a:lnTo>
                <a:lnTo>
                  <a:pt x="22605" y="208406"/>
                </a:lnTo>
                <a:lnTo>
                  <a:pt x="2540" y="160146"/>
                </a:lnTo>
                <a:lnTo>
                  <a:pt x="0" y="133984"/>
                </a:lnTo>
                <a:lnTo>
                  <a:pt x="2540" y="107822"/>
                </a:lnTo>
                <a:lnTo>
                  <a:pt x="22605" y="59562"/>
                </a:lnTo>
                <a:lnTo>
                  <a:pt x="59562" y="22605"/>
                </a:lnTo>
                <a:lnTo>
                  <a:pt x="107822" y="2539"/>
                </a:lnTo>
                <a:lnTo>
                  <a:pt x="133970" y="0"/>
                </a:lnTo>
                <a:lnTo>
                  <a:pt x="160146" y="2539"/>
                </a:lnTo>
                <a:lnTo>
                  <a:pt x="208406" y="22605"/>
                </a:lnTo>
                <a:lnTo>
                  <a:pt x="245363" y="59562"/>
                </a:lnTo>
                <a:lnTo>
                  <a:pt x="265429" y="107822"/>
                </a:lnTo>
                <a:lnTo>
                  <a:pt x="266699" y="115061"/>
                </a:lnTo>
                <a:lnTo>
                  <a:pt x="266699" y="147573"/>
                </a:lnTo>
                <a:lnTo>
                  <a:pt x="257809" y="185292"/>
                </a:lnTo>
                <a:lnTo>
                  <a:pt x="237569" y="218995"/>
                </a:lnTo>
                <a:lnTo>
                  <a:pt x="208406" y="245363"/>
                </a:lnTo>
                <a:lnTo>
                  <a:pt x="160146" y="265429"/>
                </a:lnTo>
                <a:lnTo>
                  <a:pt x="152907" y="266699"/>
                </a:lnTo>
                <a:close/>
              </a:path>
            </a:pathLst>
          </a:custGeom>
          <a:solidFill>
            <a:srgbClr val="83B3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B6417831-4F58-52C2-5E40-270AEA97A496}"/>
              </a:ext>
            </a:extLst>
          </p:cNvPr>
          <p:cNvSpPr/>
          <p:nvPr/>
        </p:nvSpPr>
        <p:spPr>
          <a:xfrm>
            <a:off x="2300687" y="2607723"/>
            <a:ext cx="170471" cy="170471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7" y="266699"/>
                </a:moveTo>
                <a:lnTo>
                  <a:pt x="120395" y="266699"/>
                </a:lnTo>
                <a:lnTo>
                  <a:pt x="107822" y="265429"/>
                </a:lnTo>
                <a:lnTo>
                  <a:pt x="59562" y="245363"/>
                </a:lnTo>
                <a:lnTo>
                  <a:pt x="22605" y="208406"/>
                </a:lnTo>
                <a:lnTo>
                  <a:pt x="2540" y="160146"/>
                </a:lnTo>
                <a:lnTo>
                  <a:pt x="0" y="133984"/>
                </a:lnTo>
                <a:lnTo>
                  <a:pt x="2540" y="107822"/>
                </a:lnTo>
                <a:lnTo>
                  <a:pt x="22605" y="59562"/>
                </a:lnTo>
                <a:lnTo>
                  <a:pt x="59562" y="22605"/>
                </a:lnTo>
                <a:lnTo>
                  <a:pt x="107822" y="2539"/>
                </a:lnTo>
                <a:lnTo>
                  <a:pt x="133970" y="0"/>
                </a:lnTo>
                <a:lnTo>
                  <a:pt x="160146" y="2539"/>
                </a:lnTo>
                <a:lnTo>
                  <a:pt x="208406" y="22605"/>
                </a:lnTo>
                <a:lnTo>
                  <a:pt x="245363" y="59562"/>
                </a:lnTo>
                <a:lnTo>
                  <a:pt x="265429" y="107822"/>
                </a:lnTo>
                <a:lnTo>
                  <a:pt x="266699" y="115061"/>
                </a:lnTo>
                <a:lnTo>
                  <a:pt x="266699" y="147573"/>
                </a:lnTo>
                <a:lnTo>
                  <a:pt x="257809" y="185292"/>
                </a:lnTo>
                <a:lnTo>
                  <a:pt x="237569" y="218995"/>
                </a:lnTo>
                <a:lnTo>
                  <a:pt x="208406" y="245363"/>
                </a:lnTo>
                <a:lnTo>
                  <a:pt x="160146" y="265429"/>
                </a:lnTo>
                <a:lnTo>
                  <a:pt x="152907" y="266699"/>
                </a:lnTo>
                <a:close/>
              </a:path>
            </a:pathLst>
          </a:custGeom>
          <a:solidFill>
            <a:srgbClr val="83B31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EFDFFF48-3556-F84C-7B55-8434A2FA4D47}"/>
              </a:ext>
            </a:extLst>
          </p:cNvPr>
          <p:cNvSpPr/>
          <p:nvPr/>
        </p:nvSpPr>
        <p:spPr>
          <a:xfrm>
            <a:off x="2300686" y="2899593"/>
            <a:ext cx="170471" cy="170471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7" y="266699"/>
                </a:moveTo>
                <a:lnTo>
                  <a:pt x="120395" y="266699"/>
                </a:lnTo>
                <a:lnTo>
                  <a:pt x="107822" y="265429"/>
                </a:lnTo>
                <a:lnTo>
                  <a:pt x="59562" y="245363"/>
                </a:lnTo>
                <a:lnTo>
                  <a:pt x="22605" y="208406"/>
                </a:lnTo>
                <a:lnTo>
                  <a:pt x="2540" y="160146"/>
                </a:lnTo>
                <a:lnTo>
                  <a:pt x="0" y="133984"/>
                </a:lnTo>
                <a:lnTo>
                  <a:pt x="2540" y="107822"/>
                </a:lnTo>
                <a:lnTo>
                  <a:pt x="22605" y="59562"/>
                </a:lnTo>
                <a:lnTo>
                  <a:pt x="59562" y="22605"/>
                </a:lnTo>
                <a:lnTo>
                  <a:pt x="107822" y="2539"/>
                </a:lnTo>
                <a:lnTo>
                  <a:pt x="133970" y="0"/>
                </a:lnTo>
                <a:lnTo>
                  <a:pt x="160146" y="2539"/>
                </a:lnTo>
                <a:lnTo>
                  <a:pt x="208406" y="22605"/>
                </a:lnTo>
                <a:lnTo>
                  <a:pt x="245363" y="59562"/>
                </a:lnTo>
                <a:lnTo>
                  <a:pt x="265429" y="107822"/>
                </a:lnTo>
                <a:lnTo>
                  <a:pt x="266699" y="115061"/>
                </a:lnTo>
                <a:lnTo>
                  <a:pt x="266699" y="147573"/>
                </a:lnTo>
                <a:lnTo>
                  <a:pt x="257809" y="185292"/>
                </a:lnTo>
                <a:lnTo>
                  <a:pt x="237569" y="218995"/>
                </a:lnTo>
                <a:lnTo>
                  <a:pt x="208406" y="245363"/>
                </a:lnTo>
                <a:lnTo>
                  <a:pt x="160146" y="265429"/>
                </a:lnTo>
                <a:lnTo>
                  <a:pt x="152907" y="266699"/>
                </a:lnTo>
                <a:close/>
              </a:path>
            </a:pathLst>
          </a:custGeom>
          <a:solidFill>
            <a:srgbClr val="83B3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">
            <a:extLst>
              <a:ext uri="{FF2B5EF4-FFF2-40B4-BE49-F238E27FC236}">
                <a16:creationId xmlns:a16="http://schemas.microsoft.com/office/drawing/2014/main" id="{532A9C2B-5E72-5DCA-1584-A7772C576D6C}"/>
              </a:ext>
            </a:extLst>
          </p:cNvPr>
          <p:cNvSpPr/>
          <p:nvPr/>
        </p:nvSpPr>
        <p:spPr>
          <a:xfrm>
            <a:off x="5860150" y="2158522"/>
            <a:ext cx="249372" cy="1107678"/>
          </a:xfrm>
          <a:custGeom>
            <a:avLst/>
            <a:gdLst/>
            <a:ahLst/>
            <a:cxnLst/>
            <a:rect l="l" t="t" r="r" b="b"/>
            <a:pathLst>
              <a:path w="409575" h="1819275">
                <a:moveTo>
                  <a:pt x="8007" y="0"/>
                </a:moveTo>
                <a:lnTo>
                  <a:pt x="17865" y="0"/>
                </a:lnTo>
                <a:lnTo>
                  <a:pt x="65218" y="4350"/>
                </a:lnTo>
                <a:lnTo>
                  <a:pt x="109350" y="16825"/>
                </a:lnTo>
                <a:lnTo>
                  <a:pt x="149309" y="36557"/>
                </a:lnTo>
                <a:lnTo>
                  <a:pt x="184139" y="62682"/>
                </a:lnTo>
                <a:lnTo>
                  <a:pt x="212889" y="94332"/>
                </a:lnTo>
                <a:lnTo>
                  <a:pt x="234605" y="130641"/>
                </a:lnTo>
                <a:lnTo>
                  <a:pt x="248334" y="170745"/>
                </a:lnTo>
                <a:lnTo>
                  <a:pt x="253122" y="213775"/>
                </a:lnTo>
                <a:lnTo>
                  <a:pt x="253122" y="684004"/>
                </a:lnTo>
                <a:lnTo>
                  <a:pt x="257662" y="727806"/>
                </a:lnTo>
                <a:lnTo>
                  <a:pt x="270882" y="769196"/>
                </a:lnTo>
                <a:lnTo>
                  <a:pt x="292176" y="807307"/>
                </a:lnTo>
                <a:lnTo>
                  <a:pt x="320942" y="841269"/>
                </a:lnTo>
                <a:lnTo>
                  <a:pt x="356575" y="870217"/>
                </a:lnTo>
                <a:lnTo>
                  <a:pt x="398473" y="893283"/>
                </a:lnTo>
                <a:lnTo>
                  <a:pt x="404934" y="896152"/>
                </a:lnTo>
                <a:lnTo>
                  <a:pt x="409104" y="902525"/>
                </a:lnTo>
                <a:lnTo>
                  <a:pt x="409104" y="916677"/>
                </a:lnTo>
                <a:lnTo>
                  <a:pt x="404934" y="923077"/>
                </a:lnTo>
                <a:lnTo>
                  <a:pt x="398473" y="925919"/>
                </a:lnTo>
                <a:lnTo>
                  <a:pt x="356575" y="948987"/>
                </a:lnTo>
                <a:lnTo>
                  <a:pt x="320942" y="977939"/>
                </a:lnTo>
                <a:lnTo>
                  <a:pt x="292176" y="1011906"/>
                </a:lnTo>
                <a:lnTo>
                  <a:pt x="270882" y="1050018"/>
                </a:lnTo>
                <a:lnTo>
                  <a:pt x="257662" y="1091405"/>
                </a:lnTo>
                <a:lnTo>
                  <a:pt x="253122" y="1135198"/>
                </a:lnTo>
                <a:lnTo>
                  <a:pt x="253122" y="1605427"/>
                </a:lnTo>
                <a:lnTo>
                  <a:pt x="248334" y="1648457"/>
                </a:lnTo>
                <a:lnTo>
                  <a:pt x="234605" y="1688561"/>
                </a:lnTo>
                <a:lnTo>
                  <a:pt x="212889" y="1724870"/>
                </a:lnTo>
                <a:lnTo>
                  <a:pt x="184139" y="1756520"/>
                </a:lnTo>
                <a:lnTo>
                  <a:pt x="149309" y="1782645"/>
                </a:lnTo>
                <a:lnTo>
                  <a:pt x="109350" y="1802377"/>
                </a:lnTo>
                <a:lnTo>
                  <a:pt x="65218" y="1814852"/>
                </a:lnTo>
                <a:lnTo>
                  <a:pt x="17865" y="1819203"/>
                </a:lnTo>
                <a:lnTo>
                  <a:pt x="8007" y="1819203"/>
                </a:lnTo>
                <a:lnTo>
                  <a:pt x="0" y="1811202"/>
                </a:lnTo>
                <a:lnTo>
                  <a:pt x="0" y="1791477"/>
                </a:lnTo>
                <a:lnTo>
                  <a:pt x="8007" y="1783504"/>
                </a:lnTo>
                <a:lnTo>
                  <a:pt x="17865" y="1783504"/>
                </a:lnTo>
                <a:lnTo>
                  <a:pt x="70839" y="1777132"/>
                </a:lnTo>
                <a:lnTo>
                  <a:pt x="118479" y="1759155"/>
                </a:lnTo>
                <a:lnTo>
                  <a:pt x="158867" y="1731285"/>
                </a:lnTo>
                <a:lnTo>
                  <a:pt x="190088" y="1695232"/>
                </a:lnTo>
                <a:lnTo>
                  <a:pt x="210225" y="1652709"/>
                </a:lnTo>
                <a:lnTo>
                  <a:pt x="217364" y="1605427"/>
                </a:lnTo>
                <a:lnTo>
                  <a:pt x="217364" y="1135198"/>
                </a:lnTo>
                <a:lnTo>
                  <a:pt x="221597" y="1090282"/>
                </a:lnTo>
                <a:lnTo>
                  <a:pt x="233910" y="1047163"/>
                </a:lnTo>
                <a:lnTo>
                  <a:pt x="253719" y="1006688"/>
                </a:lnTo>
                <a:lnTo>
                  <a:pt x="280443" y="969703"/>
                </a:lnTo>
                <a:lnTo>
                  <a:pt x="313499" y="937054"/>
                </a:lnTo>
                <a:lnTo>
                  <a:pt x="352305" y="909587"/>
                </a:lnTo>
                <a:lnTo>
                  <a:pt x="313499" y="882132"/>
                </a:lnTo>
                <a:lnTo>
                  <a:pt x="280443" y="849490"/>
                </a:lnTo>
                <a:lnTo>
                  <a:pt x="253719" y="812510"/>
                </a:lnTo>
                <a:lnTo>
                  <a:pt x="233910" y="772038"/>
                </a:lnTo>
                <a:lnTo>
                  <a:pt x="221597" y="728920"/>
                </a:lnTo>
                <a:lnTo>
                  <a:pt x="217364" y="684004"/>
                </a:lnTo>
                <a:lnTo>
                  <a:pt x="217364" y="213775"/>
                </a:lnTo>
                <a:lnTo>
                  <a:pt x="210225" y="166493"/>
                </a:lnTo>
                <a:lnTo>
                  <a:pt x="190088" y="123970"/>
                </a:lnTo>
                <a:lnTo>
                  <a:pt x="158867" y="87917"/>
                </a:lnTo>
                <a:lnTo>
                  <a:pt x="118479" y="60047"/>
                </a:lnTo>
                <a:lnTo>
                  <a:pt x="70839" y="42070"/>
                </a:lnTo>
                <a:lnTo>
                  <a:pt x="17865" y="35698"/>
                </a:lnTo>
                <a:lnTo>
                  <a:pt x="8007" y="35698"/>
                </a:lnTo>
                <a:lnTo>
                  <a:pt x="0" y="27725"/>
                </a:lnTo>
                <a:lnTo>
                  <a:pt x="0" y="8000"/>
                </a:lnTo>
                <a:lnTo>
                  <a:pt x="8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E3937565-D670-99C5-D883-2791CF6869F9}"/>
              </a:ext>
            </a:extLst>
          </p:cNvPr>
          <p:cNvSpPr/>
          <p:nvPr/>
        </p:nvSpPr>
        <p:spPr>
          <a:xfrm>
            <a:off x="2321921" y="4283865"/>
            <a:ext cx="170471" cy="170471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6" y="266699"/>
                </a:lnTo>
                <a:lnTo>
                  <a:pt x="107823" y="265429"/>
                </a:lnTo>
                <a:lnTo>
                  <a:pt x="59563" y="245363"/>
                </a:lnTo>
                <a:lnTo>
                  <a:pt x="22606" y="208406"/>
                </a:lnTo>
                <a:lnTo>
                  <a:pt x="2539" y="160147"/>
                </a:lnTo>
                <a:lnTo>
                  <a:pt x="0" y="133984"/>
                </a:lnTo>
                <a:lnTo>
                  <a:pt x="2539" y="107822"/>
                </a:lnTo>
                <a:lnTo>
                  <a:pt x="22606" y="59563"/>
                </a:lnTo>
                <a:lnTo>
                  <a:pt x="59563" y="22606"/>
                </a:lnTo>
                <a:lnTo>
                  <a:pt x="107823" y="2539"/>
                </a:lnTo>
                <a:lnTo>
                  <a:pt x="133982" y="0"/>
                </a:lnTo>
                <a:lnTo>
                  <a:pt x="160147" y="2539"/>
                </a:lnTo>
                <a:lnTo>
                  <a:pt x="208407" y="22606"/>
                </a:lnTo>
                <a:lnTo>
                  <a:pt x="245364" y="59563"/>
                </a:lnTo>
                <a:lnTo>
                  <a:pt x="265429" y="107822"/>
                </a:lnTo>
                <a:lnTo>
                  <a:pt x="266699" y="115060"/>
                </a:lnTo>
                <a:lnTo>
                  <a:pt x="266699" y="147576"/>
                </a:lnTo>
                <a:lnTo>
                  <a:pt x="257809" y="185293"/>
                </a:lnTo>
                <a:lnTo>
                  <a:pt x="237569" y="218995"/>
                </a:lnTo>
                <a:lnTo>
                  <a:pt x="208407" y="245363"/>
                </a:lnTo>
                <a:lnTo>
                  <a:pt x="160147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FF31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20A67120-0965-4FDB-B922-0EABFC282794}"/>
              </a:ext>
            </a:extLst>
          </p:cNvPr>
          <p:cNvSpPr/>
          <p:nvPr/>
        </p:nvSpPr>
        <p:spPr>
          <a:xfrm>
            <a:off x="5015144" y="3857049"/>
            <a:ext cx="239168" cy="1062353"/>
          </a:xfrm>
          <a:custGeom>
            <a:avLst/>
            <a:gdLst/>
            <a:ahLst/>
            <a:cxnLst/>
            <a:rect l="l" t="t" r="r" b="b"/>
            <a:pathLst>
              <a:path w="409575" h="1819275">
                <a:moveTo>
                  <a:pt x="8007" y="0"/>
                </a:moveTo>
                <a:lnTo>
                  <a:pt x="17865" y="0"/>
                </a:lnTo>
                <a:lnTo>
                  <a:pt x="65218" y="4350"/>
                </a:lnTo>
                <a:lnTo>
                  <a:pt x="109350" y="16825"/>
                </a:lnTo>
                <a:lnTo>
                  <a:pt x="149309" y="36557"/>
                </a:lnTo>
                <a:lnTo>
                  <a:pt x="184139" y="62682"/>
                </a:lnTo>
                <a:lnTo>
                  <a:pt x="212889" y="94332"/>
                </a:lnTo>
                <a:lnTo>
                  <a:pt x="234605" y="130641"/>
                </a:lnTo>
                <a:lnTo>
                  <a:pt x="248334" y="170745"/>
                </a:lnTo>
                <a:lnTo>
                  <a:pt x="253122" y="213775"/>
                </a:lnTo>
                <a:lnTo>
                  <a:pt x="253122" y="684004"/>
                </a:lnTo>
                <a:lnTo>
                  <a:pt x="257662" y="727806"/>
                </a:lnTo>
                <a:lnTo>
                  <a:pt x="270882" y="769196"/>
                </a:lnTo>
                <a:lnTo>
                  <a:pt x="292176" y="807307"/>
                </a:lnTo>
                <a:lnTo>
                  <a:pt x="320942" y="841269"/>
                </a:lnTo>
                <a:lnTo>
                  <a:pt x="356575" y="870217"/>
                </a:lnTo>
                <a:lnTo>
                  <a:pt x="398473" y="893283"/>
                </a:lnTo>
                <a:lnTo>
                  <a:pt x="404934" y="896152"/>
                </a:lnTo>
                <a:lnTo>
                  <a:pt x="409104" y="902525"/>
                </a:lnTo>
                <a:lnTo>
                  <a:pt x="409104" y="916677"/>
                </a:lnTo>
                <a:lnTo>
                  <a:pt x="404934" y="923077"/>
                </a:lnTo>
                <a:lnTo>
                  <a:pt x="398473" y="925919"/>
                </a:lnTo>
                <a:lnTo>
                  <a:pt x="356575" y="948987"/>
                </a:lnTo>
                <a:lnTo>
                  <a:pt x="320942" y="977939"/>
                </a:lnTo>
                <a:lnTo>
                  <a:pt x="292176" y="1011906"/>
                </a:lnTo>
                <a:lnTo>
                  <a:pt x="270882" y="1050018"/>
                </a:lnTo>
                <a:lnTo>
                  <a:pt x="257662" y="1091405"/>
                </a:lnTo>
                <a:lnTo>
                  <a:pt x="253122" y="1135198"/>
                </a:lnTo>
                <a:lnTo>
                  <a:pt x="253122" y="1605427"/>
                </a:lnTo>
                <a:lnTo>
                  <a:pt x="248334" y="1648457"/>
                </a:lnTo>
                <a:lnTo>
                  <a:pt x="234605" y="1688561"/>
                </a:lnTo>
                <a:lnTo>
                  <a:pt x="212889" y="1724870"/>
                </a:lnTo>
                <a:lnTo>
                  <a:pt x="184139" y="1756520"/>
                </a:lnTo>
                <a:lnTo>
                  <a:pt x="149309" y="1782645"/>
                </a:lnTo>
                <a:lnTo>
                  <a:pt x="109350" y="1802377"/>
                </a:lnTo>
                <a:lnTo>
                  <a:pt x="65218" y="1814852"/>
                </a:lnTo>
                <a:lnTo>
                  <a:pt x="17865" y="1819203"/>
                </a:lnTo>
                <a:lnTo>
                  <a:pt x="8007" y="1819203"/>
                </a:lnTo>
                <a:lnTo>
                  <a:pt x="0" y="1811202"/>
                </a:lnTo>
                <a:lnTo>
                  <a:pt x="0" y="1791477"/>
                </a:lnTo>
                <a:lnTo>
                  <a:pt x="8007" y="1783504"/>
                </a:lnTo>
                <a:lnTo>
                  <a:pt x="17865" y="1783504"/>
                </a:lnTo>
                <a:lnTo>
                  <a:pt x="70839" y="1777132"/>
                </a:lnTo>
                <a:lnTo>
                  <a:pt x="118479" y="1759155"/>
                </a:lnTo>
                <a:lnTo>
                  <a:pt x="158867" y="1731285"/>
                </a:lnTo>
                <a:lnTo>
                  <a:pt x="190088" y="1695232"/>
                </a:lnTo>
                <a:lnTo>
                  <a:pt x="210225" y="1652709"/>
                </a:lnTo>
                <a:lnTo>
                  <a:pt x="217364" y="1605427"/>
                </a:lnTo>
                <a:lnTo>
                  <a:pt x="217364" y="1135198"/>
                </a:lnTo>
                <a:lnTo>
                  <a:pt x="221597" y="1090282"/>
                </a:lnTo>
                <a:lnTo>
                  <a:pt x="233910" y="1047163"/>
                </a:lnTo>
                <a:lnTo>
                  <a:pt x="253719" y="1006688"/>
                </a:lnTo>
                <a:lnTo>
                  <a:pt x="280443" y="969703"/>
                </a:lnTo>
                <a:lnTo>
                  <a:pt x="313499" y="937054"/>
                </a:lnTo>
                <a:lnTo>
                  <a:pt x="352305" y="909587"/>
                </a:lnTo>
                <a:lnTo>
                  <a:pt x="313499" y="882132"/>
                </a:lnTo>
                <a:lnTo>
                  <a:pt x="280443" y="849490"/>
                </a:lnTo>
                <a:lnTo>
                  <a:pt x="253719" y="812510"/>
                </a:lnTo>
                <a:lnTo>
                  <a:pt x="233910" y="772038"/>
                </a:lnTo>
                <a:lnTo>
                  <a:pt x="221597" y="728920"/>
                </a:lnTo>
                <a:lnTo>
                  <a:pt x="217364" y="684004"/>
                </a:lnTo>
                <a:lnTo>
                  <a:pt x="217364" y="213775"/>
                </a:lnTo>
                <a:lnTo>
                  <a:pt x="210225" y="166493"/>
                </a:lnTo>
                <a:lnTo>
                  <a:pt x="190088" y="123970"/>
                </a:lnTo>
                <a:lnTo>
                  <a:pt x="158867" y="87917"/>
                </a:lnTo>
                <a:lnTo>
                  <a:pt x="118479" y="60047"/>
                </a:lnTo>
                <a:lnTo>
                  <a:pt x="70839" y="42070"/>
                </a:lnTo>
                <a:lnTo>
                  <a:pt x="17865" y="35698"/>
                </a:lnTo>
                <a:lnTo>
                  <a:pt x="8007" y="35698"/>
                </a:lnTo>
                <a:lnTo>
                  <a:pt x="0" y="27725"/>
                </a:lnTo>
                <a:lnTo>
                  <a:pt x="0" y="8000"/>
                </a:lnTo>
                <a:lnTo>
                  <a:pt x="8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2309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968D3-54C8-8A91-163C-A181F1823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74AD934-43F8-B2CF-1F47-13D3EF477F81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C921BF8-9AEE-A5F2-20B6-9CC15287E3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Choisir sa destination : Site ICP : onglet « international » 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30F47151-3EF6-445A-8E05-1348DFF532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0B73EE94-85C2-BD42-26AE-2B208EE0F2FC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5667D588-58F0-C321-1733-F0F239F420D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772FE22A-CA61-55C9-5EFD-A7F7D32F635F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6470E536-D423-A1A7-3A64-5D4FE2CF053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pic>
        <p:nvPicPr>
          <p:cNvPr id="10" name="object 2">
            <a:extLst>
              <a:ext uri="{FF2B5EF4-FFF2-40B4-BE49-F238E27FC236}">
                <a16:creationId xmlns:a16="http://schemas.microsoft.com/office/drawing/2014/main" id="{A8486185-1DAA-B787-B760-3D0ED11336C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65274" y="1885154"/>
            <a:ext cx="6235911" cy="3417658"/>
          </a:xfrm>
          <a:prstGeom prst="rect">
            <a:avLst/>
          </a:prstGeom>
        </p:spPr>
      </p:pic>
      <p:sp>
        <p:nvSpPr>
          <p:cNvPr id="12" name="object 367">
            <a:extLst>
              <a:ext uri="{FF2B5EF4-FFF2-40B4-BE49-F238E27FC236}">
                <a16:creationId xmlns:a16="http://schemas.microsoft.com/office/drawing/2014/main" id="{04A56850-76D3-48B6-360C-49468450ED2C}"/>
              </a:ext>
            </a:extLst>
          </p:cNvPr>
          <p:cNvSpPr txBox="1"/>
          <p:nvPr/>
        </p:nvSpPr>
        <p:spPr>
          <a:xfrm>
            <a:off x="7823200" y="4621920"/>
            <a:ext cx="2684118" cy="427037"/>
          </a:xfrm>
          <a:prstGeom prst="rect">
            <a:avLst/>
          </a:prstGeom>
        </p:spPr>
        <p:txBody>
          <a:bodyPr vert="horz" wrap="square" lIns="0" tIns="7426" rIns="0" bIns="0" rtlCol="0">
            <a:spAutoFit/>
          </a:bodyPr>
          <a:lstStyle/>
          <a:p>
            <a:pPr marL="7426" marR="2970">
              <a:lnSpc>
                <a:spcPct val="116100"/>
              </a:lnSpc>
              <a:spcBef>
                <a:spcPts val="58"/>
              </a:spcBef>
            </a:pPr>
            <a:r>
              <a:rPr sz="1228" u="heavy" spc="-6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5"/>
              </a:rPr>
              <a:t>htt</a:t>
            </a:r>
            <a:r>
              <a:rPr sz="1228" spc="-6" dirty="0">
                <a:latin typeface="Arial"/>
                <a:cs typeface="Arial"/>
                <a:hlinkClick r:id="rId5"/>
              </a:rPr>
              <a:t>ps://www.icp.fr/international/partir-</a:t>
            </a:r>
            <a:r>
              <a:rPr sz="1228" spc="-15" dirty="0">
                <a:latin typeface="Arial"/>
                <a:cs typeface="Arial"/>
                <a:hlinkClick r:id="rId5"/>
              </a:rPr>
              <a:t>a-</a:t>
            </a:r>
            <a:r>
              <a:rPr sz="1228" spc="-15" dirty="0">
                <a:latin typeface="Arial"/>
                <a:cs typeface="Arial"/>
              </a:rPr>
              <a:t> </a:t>
            </a:r>
            <a:r>
              <a:rPr sz="1228" u="heavy" spc="-6" dirty="0" err="1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6"/>
              </a:rPr>
              <a:t>linternational</a:t>
            </a:r>
            <a:r>
              <a:rPr sz="1228" u="heavy" spc="-6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6"/>
              </a:rPr>
              <a:t>-avec-</a:t>
            </a:r>
            <a:r>
              <a:rPr sz="1228" u="heavy" spc="-12" dirty="0" err="1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6"/>
              </a:rPr>
              <a:t>lic</a:t>
            </a:r>
            <a:r>
              <a:rPr sz="1228" spc="-12" dirty="0" err="1">
                <a:latin typeface="Arial"/>
                <a:cs typeface="Arial"/>
                <a:hlinkClick r:id="rId6"/>
              </a:rPr>
              <a:t>p</a:t>
            </a:r>
            <a:endParaRPr sz="1228" dirty="0">
              <a:latin typeface="Arial"/>
              <a:cs typeface="Arial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B29F0DD9-30AF-3F43-5B2D-D72FA31847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7430" y="2790825"/>
            <a:ext cx="1767993" cy="183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564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29F13-5B41-1610-BB33-9129D7EF3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57FD71-1E66-5C76-CF9D-26F1D9C2AB38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DBB378E7-9695-759C-3956-017B2AB658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Mappemonde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705A3F92-9F72-BEFD-4D78-7A4CFB87B5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35F5E127-AEAE-A3DC-98BA-7F0F73C54379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39428554-C2FC-9148-763C-3B2487EAD1B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B2A10B31-259F-2085-F1E3-608021B7E309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5681C4C9-0439-B96D-602E-3A67805B5E3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12" name="object 367">
            <a:extLst>
              <a:ext uri="{FF2B5EF4-FFF2-40B4-BE49-F238E27FC236}">
                <a16:creationId xmlns:a16="http://schemas.microsoft.com/office/drawing/2014/main" id="{DB68662E-2E01-6AC0-639F-7B289CD95FA6}"/>
              </a:ext>
            </a:extLst>
          </p:cNvPr>
          <p:cNvSpPr txBox="1"/>
          <p:nvPr/>
        </p:nvSpPr>
        <p:spPr>
          <a:xfrm>
            <a:off x="7823200" y="4621920"/>
            <a:ext cx="2684118" cy="427037"/>
          </a:xfrm>
          <a:prstGeom prst="rect">
            <a:avLst/>
          </a:prstGeom>
        </p:spPr>
        <p:txBody>
          <a:bodyPr vert="horz" wrap="square" lIns="0" tIns="7426" rIns="0" bIns="0" rtlCol="0">
            <a:spAutoFit/>
          </a:bodyPr>
          <a:lstStyle/>
          <a:p>
            <a:pPr marL="7426" marR="2970">
              <a:lnSpc>
                <a:spcPct val="116100"/>
              </a:lnSpc>
              <a:spcBef>
                <a:spcPts val="58"/>
              </a:spcBef>
            </a:pPr>
            <a:r>
              <a:rPr lang="fr-FR" sz="1228" u="heavy" spc="-6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4"/>
              </a:rPr>
              <a:t>https://icp.adv-pub.moveonfr.com/home-page-1589/</a:t>
            </a:r>
            <a:endParaRPr sz="1228" dirty="0">
              <a:latin typeface="Arial"/>
              <a:cs typeface="Arial"/>
            </a:endParaRPr>
          </a:p>
        </p:txBody>
      </p:sp>
      <p:pic>
        <p:nvPicPr>
          <p:cNvPr id="7" name="Image 6" descr="Une image contenant texte, arbre, capture d’écran, plein air&#10;&#10;Le contenu généré par l’IA peut être incorrect.">
            <a:extLst>
              <a:ext uri="{FF2B5EF4-FFF2-40B4-BE49-F238E27FC236}">
                <a16:creationId xmlns:a16="http://schemas.microsoft.com/office/drawing/2014/main" id="{EB8A0110-071D-C8C6-1EE8-141BE5D3A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43" b="-817"/>
          <a:stretch>
            <a:fillRect/>
          </a:stretch>
        </p:blipFill>
        <p:spPr>
          <a:xfrm>
            <a:off x="2014546" y="1495425"/>
            <a:ext cx="5586640" cy="521343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CA70D5E-ABA3-513B-36A7-A21401C44D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805" y="2637884"/>
            <a:ext cx="1806097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54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99D4C-9505-CD1A-051E-E7A801CED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74B67F-0894-253C-958B-8C4E3E32A9CE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CA530522-F903-14BD-AA4B-C106A2D89C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Naviguer sur la mappemonde : 1. Par discipline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8E9224FD-F8D1-5F92-D81A-848B9EE0E5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026DCB6C-09BD-145F-61EB-18855F5B7672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8B787889-88FA-72D3-BD3F-EF872057C61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E904C17A-6276-93B4-DE16-B910D79FC47F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E2DCEA11-FCC7-CB4F-DE67-943A48848A5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8" name="object 4">
            <a:extLst>
              <a:ext uri="{FF2B5EF4-FFF2-40B4-BE49-F238E27FC236}">
                <a16:creationId xmlns:a16="http://schemas.microsoft.com/office/drawing/2014/main" id="{0E1DA789-1FFE-20FD-10F0-B7AA1CA58B00}"/>
              </a:ext>
            </a:extLst>
          </p:cNvPr>
          <p:cNvSpPr txBox="1"/>
          <p:nvPr/>
        </p:nvSpPr>
        <p:spPr>
          <a:xfrm>
            <a:off x="2014546" y="5325103"/>
            <a:ext cx="8361354" cy="5765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42035">
              <a:lnSpc>
                <a:spcPct val="116700"/>
              </a:lnSpc>
              <a:spcBef>
                <a:spcPts val="95"/>
              </a:spcBef>
            </a:pPr>
            <a:r>
              <a:rPr lang="fr-FR" sz="1600" b="1" dirty="0">
                <a:latin typeface="Arial"/>
                <a:cs typeface="Arial"/>
              </a:rPr>
              <a:t>Conseil</a:t>
            </a:r>
            <a:r>
              <a:rPr lang="fr-FR" sz="1600" dirty="0">
                <a:latin typeface="Arial"/>
                <a:cs typeface="Arial"/>
              </a:rPr>
              <a:t> : une recherche par discipline pour visualiser tous les accords possibles</a:t>
            </a:r>
          </a:p>
          <a:p>
            <a:pPr marL="12700" marR="1042035">
              <a:lnSpc>
                <a:spcPct val="116700"/>
              </a:lnSpc>
              <a:spcBef>
                <a:spcPts val="95"/>
              </a:spcBef>
            </a:pPr>
            <a:r>
              <a:rPr lang="fr-FR" sz="1600" dirty="0">
                <a:latin typeface="Arial"/>
                <a:cs typeface="Arial"/>
              </a:rPr>
              <a:t>	</a:t>
            </a:r>
            <a:r>
              <a:rPr lang="fr-FR" sz="1600" b="1" dirty="0">
                <a:latin typeface="Arial"/>
                <a:cs typeface="Arial"/>
              </a:rPr>
              <a:t>Attention</a:t>
            </a:r>
            <a:r>
              <a:rPr lang="fr-FR" sz="1600" dirty="0">
                <a:latin typeface="Arial"/>
                <a:cs typeface="Arial"/>
              </a:rPr>
              <a:t> au type de d’accord : échanges ou Study </a:t>
            </a:r>
            <a:r>
              <a:rPr lang="fr-FR" sz="1600" dirty="0" err="1">
                <a:latin typeface="Arial"/>
                <a:cs typeface="Arial"/>
              </a:rPr>
              <a:t>Abroad</a:t>
            </a:r>
            <a:r>
              <a:rPr lang="fr-FR" sz="1600" dirty="0">
                <a:latin typeface="Arial"/>
                <a:cs typeface="Arial"/>
              </a:rPr>
              <a:t> !</a:t>
            </a:r>
          </a:p>
        </p:txBody>
      </p:sp>
      <p:pic>
        <p:nvPicPr>
          <p:cNvPr id="11" name="Image 10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5878FB3-6BF4-BFCC-1F9F-6FF257A123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700" y="1565275"/>
            <a:ext cx="6275300" cy="3424801"/>
          </a:xfrm>
          <a:prstGeom prst="rect">
            <a:avLst/>
          </a:prstGeom>
        </p:spPr>
      </p:pic>
      <p:sp>
        <p:nvSpPr>
          <p:cNvPr id="14" name="object 363">
            <a:extLst>
              <a:ext uri="{FF2B5EF4-FFF2-40B4-BE49-F238E27FC236}">
                <a16:creationId xmlns:a16="http://schemas.microsoft.com/office/drawing/2014/main" id="{6E956A85-B7B2-BF48-52B9-C1DB3DD3D430}"/>
              </a:ext>
            </a:extLst>
          </p:cNvPr>
          <p:cNvSpPr/>
          <p:nvPr/>
        </p:nvSpPr>
        <p:spPr>
          <a:xfrm>
            <a:off x="6353973" y="2257425"/>
            <a:ext cx="789189" cy="660131"/>
          </a:xfrm>
          <a:custGeom>
            <a:avLst/>
            <a:gdLst/>
            <a:ahLst/>
            <a:cxnLst/>
            <a:rect l="l" t="t" r="r" b="b"/>
            <a:pathLst>
              <a:path w="1790065" h="1497329">
                <a:moveTo>
                  <a:pt x="251635" y="1211733"/>
                </a:moveTo>
                <a:lnTo>
                  <a:pt x="216529" y="1179373"/>
                </a:lnTo>
                <a:lnTo>
                  <a:pt x="183236" y="1145401"/>
                </a:lnTo>
                <a:lnTo>
                  <a:pt x="151982" y="1109858"/>
                </a:lnTo>
                <a:lnTo>
                  <a:pt x="122995" y="1072785"/>
                </a:lnTo>
                <a:lnTo>
                  <a:pt x="96503" y="1034223"/>
                </a:lnTo>
                <a:lnTo>
                  <a:pt x="72732" y="994212"/>
                </a:lnTo>
                <a:lnTo>
                  <a:pt x="51911" y="952793"/>
                </a:lnTo>
                <a:lnTo>
                  <a:pt x="34266" y="910007"/>
                </a:lnTo>
                <a:lnTo>
                  <a:pt x="20025" y="865896"/>
                </a:lnTo>
                <a:lnTo>
                  <a:pt x="9416" y="820499"/>
                </a:lnTo>
                <a:lnTo>
                  <a:pt x="2665" y="773859"/>
                </a:lnTo>
                <a:lnTo>
                  <a:pt x="0" y="726014"/>
                </a:lnTo>
                <a:lnTo>
                  <a:pt x="1949" y="676718"/>
                </a:lnTo>
                <a:lnTo>
                  <a:pt x="8728" y="629492"/>
                </a:lnTo>
                <a:lnTo>
                  <a:pt x="20046" y="584325"/>
                </a:lnTo>
                <a:lnTo>
                  <a:pt x="35613" y="541208"/>
                </a:lnTo>
                <a:lnTo>
                  <a:pt x="55135" y="500128"/>
                </a:lnTo>
                <a:lnTo>
                  <a:pt x="78323" y="461075"/>
                </a:lnTo>
                <a:lnTo>
                  <a:pt x="104885" y="424039"/>
                </a:lnTo>
                <a:lnTo>
                  <a:pt x="134530" y="389008"/>
                </a:lnTo>
                <a:lnTo>
                  <a:pt x="166966" y="355971"/>
                </a:lnTo>
                <a:lnTo>
                  <a:pt x="201903" y="324917"/>
                </a:lnTo>
                <a:lnTo>
                  <a:pt x="239049" y="295837"/>
                </a:lnTo>
                <a:lnTo>
                  <a:pt x="278112" y="268718"/>
                </a:lnTo>
                <a:lnTo>
                  <a:pt x="318802" y="243550"/>
                </a:lnTo>
                <a:lnTo>
                  <a:pt x="360828" y="220322"/>
                </a:lnTo>
                <a:lnTo>
                  <a:pt x="403897" y="199023"/>
                </a:lnTo>
                <a:lnTo>
                  <a:pt x="447720" y="179643"/>
                </a:lnTo>
                <a:lnTo>
                  <a:pt x="492004" y="162169"/>
                </a:lnTo>
                <a:lnTo>
                  <a:pt x="536458" y="146593"/>
                </a:lnTo>
                <a:lnTo>
                  <a:pt x="580791" y="132902"/>
                </a:lnTo>
                <a:lnTo>
                  <a:pt x="624713" y="121085"/>
                </a:lnTo>
                <a:lnTo>
                  <a:pt x="667931" y="111133"/>
                </a:lnTo>
                <a:lnTo>
                  <a:pt x="679936" y="110873"/>
                </a:lnTo>
                <a:lnTo>
                  <a:pt x="693029" y="113665"/>
                </a:lnTo>
                <a:lnTo>
                  <a:pt x="733215" y="129318"/>
                </a:lnTo>
                <a:lnTo>
                  <a:pt x="742474" y="137187"/>
                </a:lnTo>
                <a:lnTo>
                  <a:pt x="709430" y="144544"/>
                </a:lnTo>
                <a:lnTo>
                  <a:pt x="676580" y="152677"/>
                </a:lnTo>
                <a:lnTo>
                  <a:pt x="611607" y="171525"/>
                </a:lnTo>
                <a:lnTo>
                  <a:pt x="568593" y="186378"/>
                </a:lnTo>
                <a:lnTo>
                  <a:pt x="525558" y="203338"/>
                </a:lnTo>
                <a:lnTo>
                  <a:pt x="482802" y="222382"/>
                </a:lnTo>
                <a:lnTo>
                  <a:pt x="440623" y="243489"/>
                </a:lnTo>
                <a:lnTo>
                  <a:pt x="399321" y="266637"/>
                </a:lnTo>
                <a:lnTo>
                  <a:pt x="359195" y="291804"/>
                </a:lnTo>
                <a:lnTo>
                  <a:pt x="320542" y="318969"/>
                </a:lnTo>
                <a:lnTo>
                  <a:pt x="283663" y="348110"/>
                </a:lnTo>
                <a:lnTo>
                  <a:pt x="248857" y="379205"/>
                </a:lnTo>
                <a:lnTo>
                  <a:pt x="216421" y="412232"/>
                </a:lnTo>
                <a:lnTo>
                  <a:pt x="186656" y="447170"/>
                </a:lnTo>
                <a:lnTo>
                  <a:pt x="159860" y="483997"/>
                </a:lnTo>
                <a:lnTo>
                  <a:pt x="136332" y="522691"/>
                </a:lnTo>
                <a:lnTo>
                  <a:pt x="116371" y="563230"/>
                </a:lnTo>
                <a:lnTo>
                  <a:pt x="100276" y="605594"/>
                </a:lnTo>
                <a:lnTo>
                  <a:pt x="88346" y="649759"/>
                </a:lnTo>
                <a:lnTo>
                  <a:pt x="80880" y="695705"/>
                </a:lnTo>
                <a:lnTo>
                  <a:pt x="78177" y="743410"/>
                </a:lnTo>
                <a:lnTo>
                  <a:pt x="80536" y="792851"/>
                </a:lnTo>
                <a:lnTo>
                  <a:pt x="87179" y="839466"/>
                </a:lnTo>
                <a:lnTo>
                  <a:pt x="97637" y="884984"/>
                </a:lnTo>
                <a:lnTo>
                  <a:pt x="111694" y="929337"/>
                </a:lnTo>
                <a:lnTo>
                  <a:pt x="129133" y="972455"/>
                </a:lnTo>
                <a:lnTo>
                  <a:pt x="149739" y="1014271"/>
                </a:lnTo>
                <a:lnTo>
                  <a:pt x="173295" y="1054717"/>
                </a:lnTo>
                <a:lnTo>
                  <a:pt x="199586" y="1093723"/>
                </a:lnTo>
                <a:lnTo>
                  <a:pt x="228396" y="1131222"/>
                </a:lnTo>
                <a:lnTo>
                  <a:pt x="259508" y="1167145"/>
                </a:lnTo>
                <a:lnTo>
                  <a:pt x="292706" y="1201424"/>
                </a:lnTo>
                <a:lnTo>
                  <a:pt x="327776" y="1233990"/>
                </a:lnTo>
                <a:lnTo>
                  <a:pt x="364500" y="1264776"/>
                </a:lnTo>
                <a:lnTo>
                  <a:pt x="402662" y="1293713"/>
                </a:lnTo>
                <a:lnTo>
                  <a:pt x="442048" y="1320731"/>
                </a:lnTo>
                <a:lnTo>
                  <a:pt x="482439" y="1345764"/>
                </a:lnTo>
                <a:lnTo>
                  <a:pt x="523622" y="1368743"/>
                </a:lnTo>
                <a:lnTo>
                  <a:pt x="565379" y="1389599"/>
                </a:lnTo>
                <a:lnTo>
                  <a:pt x="607494" y="1408264"/>
                </a:lnTo>
                <a:lnTo>
                  <a:pt x="649752" y="1424670"/>
                </a:lnTo>
                <a:lnTo>
                  <a:pt x="696901" y="1439999"/>
                </a:lnTo>
                <a:lnTo>
                  <a:pt x="744917" y="1452311"/>
                </a:lnTo>
                <a:lnTo>
                  <a:pt x="793600" y="1461555"/>
                </a:lnTo>
                <a:lnTo>
                  <a:pt x="842749" y="1467680"/>
                </a:lnTo>
                <a:lnTo>
                  <a:pt x="892165" y="1470634"/>
                </a:lnTo>
                <a:lnTo>
                  <a:pt x="941648" y="1470367"/>
                </a:lnTo>
                <a:lnTo>
                  <a:pt x="990998" y="1466826"/>
                </a:lnTo>
                <a:lnTo>
                  <a:pt x="1040014" y="1459962"/>
                </a:lnTo>
                <a:lnTo>
                  <a:pt x="1088498" y="1449723"/>
                </a:lnTo>
                <a:lnTo>
                  <a:pt x="1136248" y="1436057"/>
                </a:lnTo>
                <a:lnTo>
                  <a:pt x="1182372" y="1419298"/>
                </a:lnTo>
                <a:lnTo>
                  <a:pt x="1227339" y="1399535"/>
                </a:lnTo>
                <a:lnTo>
                  <a:pt x="1271073" y="1376981"/>
                </a:lnTo>
                <a:lnTo>
                  <a:pt x="1313498" y="1351847"/>
                </a:lnTo>
                <a:lnTo>
                  <a:pt x="1354539" y="1324347"/>
                </a:lnTo>
                <a:lnTo>
                  <a:pt x="1394118" y="1294694"/>
                </a:lnTo>
                <a:lnTo>
                  <a:pt x="1432160" y="1263098"/>
                </a:lnTo>
                <a:lnTo>
                  <a:pt x="1468590" y="1229775"/>
                </a:lnTo>
                <a:lnTo>
                  <a:pt x="1503330" y="1194935"/>
                </a:lnTo>
                <a:lnTo>
                  <a:pt x="1536305" y="1158792"/>
                </a:lnTo>
                <a:lnTo>
                  <a:pt x="1566966" y="1121718"/>
                </a:lnTo>
                <a:lnTo>
                  <a:pt x="1595583" y="1082859"/>
                </a:lnTo>
                <a:lnTo>
                  <a:pt x="1621834" y="1042340"/>
                </a:lnTo>
                <a:lnTo>
                  <a:pt x="1645397" y="1000285"/>
                </a:lnTo>
                <a:lnTo>
                  <a:pt x="1665951" y="956821"/>
                </a:lnTo>
                <a:lnTo>
                  <a:pt x="1683173" y="912072"/>
                </a:lnTo>
                <a:lnTo>
                  <a:pt x="1696743" y="866164"/>
                </a:lnTo>
                <a:lnTo>
                  <a:pt x="1706337" y="819221"/>
                </a:lnTo>
                <a:lnTo>
                  <a:pt x="1711635" y="771368"/>
                </a:lnTo>
                <a:lnTo>
                  <a:pt x="1712315" y="722732"/>
                </a:lnTo>
                <a:lnTo>
                  <a:pt x="1708234" y="674125"/>
                </a:lnTo>
                <a:lnTo>
                  <a:pt x="1699665" y="626427"/>
                </a:lnTo>
                <a:lnTo>
                  <a:pt x="1686901" y="579803"/>
                </a:lnTo>
                <a:lnTo>
                  <a:pt x="1670238" y="534422"/>
                </a:lnTo>
                <a:lnTo>
                  <a:pt x="1649969" y="490450"/>
                </a:lnTo>
                <a:lnTo>
                  <a:pt x="1626390" y="448054"/>
                </a:lnTo>
                <a:lnTo>
                  <a:pt x="1599794" y="407403"/>
                </a:lnTo>
                <a:lnTo>
                  <a:pt x="1570476" y="368662"/>
                </a:lnTo>
                <a:lnTo>
                  <a:pt x="1538730" y="332000"/>
                </a:lnTo>
                <a:lnTo>
                  <a:pt x="1504634" y="297206"/>
                </a:lnTo>
                <a:lnTo>
                  <a:pt x="1468669" y="264480"/>
                </a:lnTo>
                <a:lnTo>
                  <a:pt x="1430963" y="233829"/>
                </a:lnTo>
                <a:lnTo>
                  <a:pt x="1391643" y="205258"/>
                </a:lnTo>
                <a:lnTo>
                  <a:pt x="1350835" y="178773"/>
                </a:lnTo>
                <a:lnTo>
                  <a:pt x="1308668" y="154380"/>
                </a:lnTo>
                <a:lnTo>
                  <a:pt x="1265267" y="132084"/>
                </a:lnTo>
                <a:lnTo>
                  <a:pt x="1220760" y="111891"/>
                </a:lnTo>
                <a:lnTo>
                  <a:pt x="1175274" y="93808"/>
                </a:lnTo>
                <a:lnTo>
                  <a:pt x="1128935" y="77839"/>
                </a:lnTo>
                <a:lnTo>
                  <a:pt x="1081871" y="63991"/>
                </a:lnTo>
                <a:lnTo>
                  <a:pt x="1034208" y="52269"/>
                </a:lnTo>
                <a:lnTo>
                  <a:pt x="986075" y="42679"/>
                </a:lnTo>
                <a:lnTo>
                  <a:pt x="937596" y="35228"/>
                </a:lnTo>
                <a:lnTo>
                  <a:pt x="888901" y="29919"/>
                </a:lnTo>
                <a:lnTo>
                  <a:pt x="840115" y="26760"/>
                </a:lnTo>
                <a:lnTo>
                  <a:pt x="791365" y="25757"/>
                </a:lnTo>
                <a:lnTo>
                  <a:pt x="742779" y="26914"/>
                </a:lnTo>
                <a:lnTo>
                  <a:pt x="694483" y="30238"/>
                </a:lnTo>
                <a:lnTo>
                  <a:pt x="646605" y="35735"/>
                </a:lnTo>
                <a:lnTo>
                  <a:pt x="634354" y="35636"/>
                </a:lnTo>
                <a:lnTo>
                  <a:pt x="597450" y="24837"/>
                </a:lnTo>
                <a:lnTo>
                  <a:pt x="634462" y="3012"/>
                </a:lnTo>
                <a:lnTo>
                  <a:pt x="696938" y="0"/>
                </a:lnTo>
                <a:lnTo>
                  <a:pt x="745054" y="66"/>
                </a:lnTo>
                <a:lnTo>
                  <a:pt x="793144" y="2094"/>
                </a:lnTo>
                <a:lnTo>
                  <a:pt x="841149" y="6008"/>
                </a:lnTo>
                <a:lnTo>
                  <a:pt x="889011" y="11733"/>
                </a:lnTo>
                <a:lnTo>
                  <a:pt x="936669" y="19197"/>
                </a:lnTo>
                <a:lnTo>
                  <a:pt x="984066" y="28322"/>
                </a:lnTo>
                <a:lnTo>
                  <a:pt x="1031143" y="39036"/>
                </a:lnTo>
                <a:lnTo>
                  <a:pt x="1077841" y="51263"/>
                </a:lnTo>
                <a:lnTo>
                  <a:pt x="1124101" y="64929"/>
                </a:lnTo>
                <a:lnTo>
                  <a:pt x="1169864" y="79959"/>
                </a:lnTo>
                <a:lnTo>
                  <a:pt x="1215071" y="96279"/>
                </a:lnTo>
                <a:lnTo>
                  <a:pt x="1262808" y="115287"/>
                </a:lnTo>
                <a:lnTo>
                  <a:pt x="1309887" y="136165"/>
                </a:lnTo>
                <a:lnTo>
                  <a:pt x="1356105" y="158985"/>
                </a:lnTo>
                <a:lnTo>
                  <a:pt x="1401261" y="183818"/>
                </a:lnTo>
                <a:lnTo>
                  <a:pt x="1445151" y="210738"/>
                </a:lnTo>
                <a:lnTo>
                  <a:pt x="1487573" y="239817"/>
                </a:lnTo>
                <a:lnTo>
                  <a:pt x="1528324" y="271125"/>
                </a:lnTo>
                <a:lnTo>
                  <a:pt x="1567203" y="304737"/>
                </a:lnTo>
                <a:lnTo>
                  <a:pt x="1604007" y="340724"/>
                </a:lnTo>
                <a:lnTo>
                  <a:pt x="1638533" y="379158"/>
                </a:lnTo>
                <a:lnTo>
                  <a:pt x="1669580" y="418817"/>
                </a:lnTo>
                <a:lnTo>
                  <a:pt x="1697822" y="460654"/>
                </a:lnTo>
                <a:lnTo>
                  <a:pt x="1722932" y="504442"/>
                </a:lnTo>
                <a:lnTo>
                  <a:pt x="1744583" y="549953"/>
                </a:lnTo>
                <a:lnTo>
                  <a:pt x="1762446" y="596960"/>
                </a:lnTo>
                <a:lnTo>
                  <a:pt x="1776196" y="645236"/>
                </a:lnTo>
                <a:lnTo>
                  <a:pt x="1785504" y="694555"/>
                </a:lnTo>
                <a:lnTo>
                  <a:pt x="1790043" y="744688"/>
                </a:lnTo>
                <a:lnTo>
                  <a:pt x="1789487" y="795410"/>
                </a:lnTo>
                <a:lnTo>
                  <a:pt x="1783963" y="844930"/>
                </a:lnTo>
                <a:lnTo>
                  <a:pt x="1773947" y="893236"/>
                </a:lnTo>
                <a:lnTo>
                  <a:pt x="1759776" y="940256"/>
                </a:lnTo>
                <a:lnTo>
                  <a:pt x="1741787" y="985920"/>
                </a:lnTo>
                <a:lnTo>
                  <a:pt x="1720315" y="1030156"/>
                </a:lnTo>
                <a:lnTo>
                  <a:pt x="1695699" y="1072893"/>
                </a:lnTo>
                <a:lnTo>
                  <a:pt x="1668274" y="1114058"/>
                </a:lnTo>
                <a:lnTo>
                  <a:pt x="1638378" y="1153581"/>
                </a:lnTo>
                <a:lnTo>
                  <a:pt x="1606347" y="1191391"/>
                </a:lnTo>
                <a:lnTo>
                  <a:pt x="1572518" y="1227415"/>
                </a:lnTo>
                <a:lnTo>
                  <a:pt x="1537228" y="1261582"/>
                </a:lnTo>
                <a:lnTo>
                  <a:pt x="1498327" y="1295941"/>
                </a:lnTo>
                <a:lnTo>
                  <a:pt x="1457853" y="1328361"/>
                </a:lnTo>
                <a:lnTo>
                  <a:pt x="1415850" y="1358617"/>
                </a:lnTo>
                <a:lnTo>
                  <a:pt x="1372361" y="1386483"/>
                </a:lnTo>
                <a:lnTo>
                  <a:pt x="1327430" y="1411736"/>
                </a:lnTo>
                <a:lnTo>
                  <a:pt x="1281101" y="1434150"/>
                </a:lnTo>
                <a:lnTo>
                  <a:pt x="1233417" y="1453499"/>
                </a:lnTo>
                <a:lnTo>
                  <a:pt x="1184421" y="1469561"/>
                </a:lnTo>
                <a:lnTo>
                  <a:pt x="1134158" y="1482109"/>
                </a:lnTo>
                <a:lnTo>
                  <a:pt x="1082671" y="1490918"/>
                </a:lnTo>
                <a:lnTo>
                  <a:pt x="1030566" y="1495898"/>
                </a:lnTo>
                <a:lnTo>
                  <a:pt x="978256" y="1497321"/>
                </a:lnTo>
                <a:lnTo>
                  <a:pt x="925892" y="1495411"/>
                </a:lnTo>
                <a:lnTo>
                  <a:pt x="873623" y="1490395"/>
                </a:lnTo>
                <a:lnTo>
                  <a:pt x="821600" y="1482497"/>
                </a:lnTo>
                <a:lnTo>
                  <a:pt x="769974" y="1471943"/>
                </a:lnTo>
                <a:lnTo>
                  <a:pt x="718895" y="1458959"/>
                </a:lnTo>
                <a:lnTo>
                  <a:pt x="668514" y="1443770"/>
                </a:lnTo>
                <a:lnTo>
                  <a:pt x="618981" y="1426601"/>
                </a:lnTo>
                <a:lnTo>
                  <a:pt x="570446" y="1407678"/>
                </a:lnTo>
                <a:lnTo>
                  <a:pt x="529026" y="1389685"/>
                </a:lnTo>
                <a:lnTo>
                  <a:pt x="487599" y="1369753"/>
                </a:lnTo>
                <a:lnTo>
                  <a:pt x="446394" y="1347923"/>
                </a:lnTo>
                <a:lnTo>
                  <a:pt x="405636" y="1324235"/>
                </a:lnTo>
                <a:lnTo>
                  <a:pt x="365554" y="1298732"/>
                </a:lnTo>
                <a:lnTo>
                  <a:pt x="326375" y="1271453"/>
                </a:lnTo>
                <a:lnTo>
                  <a:pt x="288326" y="1242440"/>
                </a:lnTo>
                <a:lnTo>
                  <a:pt x="251635" y="1211733"/>
                </a:lnTo>
                <a:close/>
              </a:path>
            </a:pathLst>
          </a:custGeom>
          <a:solidFill>
            <a:srgbClr val="87B92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2">
            <a:extLst>
              <a:ext uri="{FF2B5EF4-FFF2-40B4-BE49-F238E27FC236}">
                <a16:creationId xmlns:a16="http://schemas.microsoft.com/office/drawing/2014/main" id="{32FBF0E3-4C0A-75BB-3C5B-D8DEDC826AD4}"/>
              </a:ext>
            </a:extLst>
          </p:cNvPr>
          <p:cNvGrpSpPr/>
          <p:nvPr/>
        </p:nvGrpSpPr>
        <p:grpSpPr>
          <a:xfrm>
            <a:off x="2374900" y="5660939"/>
            <a:ext cx="494941" cy="209784"/>
            <a:chOff x="2385346" y="8789719"/>
            <a:chExt cx="846455" cy="358775"/>
          </a:xfrm>
        </p:grpSpPr>
        <p:sp>
          <p:nvSpPr>
            <p:cNvPr id="16" name="object 3">
              <a:extLst>
                <a:ext uri="{FF2B5EF4-FFF2-40B4-BE49-F238E27FC236}">
                  <a16:creationId xmlns:a16="http://schemas.microsoft.com/office/drawing/2014/main" id="{40A23361-E400-8DE0-2BE6-09082FCED42C}"/>
                </a:ext>
              </a:extLst>
            </p:cNvPr>
            <p:cNvSpPr/>
            <p:nvPr/>
          </p:nvSpPr>
          <p:spPr>
            <a:xfrm>
              <a:off x="2386360" y="8790733"/>
              <a:ext cx="844550" cy="356870"/>
            </a:xfrm>
            <a:custGeom>
              <a:avLst/>
              <a:gdLst/>
              <a:ahLst/>
              <a:cxnLst/>
              <a:rect l="l" t="t" r="r" b="b"/>
              <a:pathLst>
                <a:path w="844550" h="356870">
                  <a:moveTo>
                    <a:pt x="560371" y="356408"/>
                  </a:moveTo>
                  <a:lnTo>
                    <a:pt x="560371" y="261948"/>
                  </a:lnTo>
                  <a:lnTo>
                    <a:pt x="0" y="261948"/>
                  </a:lnTo>
                  <a:lnTo>
                    <a:pt x="0" y="94459"/>
                  </a:lnTo>
                  <a:lnTo>
                    <a:pt x="560371" y="94459"/>
                  </a:lnTo>
                  <a:lnTo>
                    <a:pt x="560371" y="0"/>
                  </a:lnTo>
                  <a:lnTo>
                    <a:pt x="844399" y="178194"/>
                  </a:lnTo>
                  <a:lnTo>
                    <a:pt x="560371" y="356408"/>
                  </a:lnTo>
                  <a:close/>
                </a:path>
              </a:pathLst>
            </a:custGeom>
            <a:solidFill>
              <a:srgbClr val="87B9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4">
              <a:extLst>
                <a:ext uri="{FF2B5EF4-FFF2-40B4-BE49-F238E27FC236}">
                  <a16:creationId xmlns:a16="http://schemas.microsoft.com/office/drawing/2014/main" id="{8522ED0C-03A5-0B76-D353-012630B92BA2}"/>
                </a:ext>
              </a:extLst>
            </p:cNvPr>
            <p:cNvSpPr/>
            <p:nvPr/>
          </p:nvSpPr>
          <p:spPr>
            <a:xfrm>
              <a:off x="2386360" y="8790733"/>
              <a:ext cx="844550" cy="356870"/>
            </a:xfrm>
            <a:custGeom>
              <a:avLst/>
              <a:gdLst/>
              <a:ahLst/>
              <a:cxnLst/>
              <a:rect l="l" t="t" r="r" b="b"/>
              <a:pathLst>
                <a:path w="844550" h="356870">
                  <a:moveTo>
                    <a:pt x="560371" y="356408"/>
                  </a:moveTo>
                  <a:lnTo>
                    <a:pt x="560371" y="261948"/>
                  </a:lnTo>
                  <a:lnTo>
                    <a:pt x="0" y="261948"/>
                  </a:lnTo>
                  <a:lnTo>
                    <a:pt x="0" y="94459"/>
                  </a:lnTo>
                  <a:lnTo>
                    <a:pt x="560371" y="94459"/>
                  </a:lnTo>
                  <a:lnTo>
                    <a:pt x="560371" y="0"/>
                  </a:lnTo>
                  <a:lnTo>
                    <a:pt x="844399" y="178194"/>
                  </a:lnTo>
                  <a:lnTo>
                    <a:pt x="560371" y="35640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62923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F2BB1-B999-C391-2F7F-1A4ED8683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Une image contenant texte, capture d’écran, nombre, Police&#10;&#10;Le contenu généré par l’IA peut être incorrect.">
            <a:extLst>
              <a:ext uri="{FF2B5EF4-FFF2-40B4-BE49-F238E27FC236}">
                <a16:creationId xmlns:a16="http://schemas.microsoft.com/office/drawing/2014/main" id="{4E3DB1FA-5BD8-D128-BB41-0FC286743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290" y="1495425"/>
            <a:ext cx="8631160" cy="483454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B762E0B-9A15-3134-2B4E-3E5224D56236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59E76AB3-868D-CA75-F254-6D02FCCEDB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Naviguer sur la mappemonde : 2. Par Faculté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925C194-A960-DBF5-9C36-1F8C895F48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2A884DB3-25FA-C12E-FC61-061E8489AD8A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32FF50F8-BE6A-1F64-C992-C1DB8394D2C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544A6B94-3987-CF2D-5C7C-F2DC68918317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3C6860D9-AD44-C8A4-7671-679E0495DF5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14" name="object 363">
            <a:extLst>
              <a:ext uri="{FF2B5EF4-FFF2-40B4-BE49-F238E27FC236}">
                <a16:creationId xmlns:a16="http://schemas.microsoft.com/office/drawing/2014/main" id="{203EB9C1-20D9-E53B-371B-28BFB1B9666C}"/>
              </a:ext>
            </a:extLst>
          </p:cNvPr>
          <p:cNvSpPr/>
          <p:nvPr/>
        </p:nvSpPr>
        <p:spPr>
          <a:xfrm>
            <a:off x="2146300" y="2333625"/>
            <a:ext cx="789189" cy="660131"/>
          </a:xfrm>
          <a:custGeom>
            <a:avLst/>
            <a:gdLst/>
            <a:ahLst/>
            <a:cxnLst/>
            <a:rect l="l" t="t" r="r" b="b"/>
            <a:pathLst>
              <a:path w="1790065" h="1497329">
                <a:moveTo>
                  <a:pt x="251635" y="1211733"/>
                </a:moveTo>
                <a:lnTo>
                  <a:pt x="216529" y="1179373"/>
                </a:lnTo>
                <a:lnTo>
                  <a:pt x="183236" y="1145401"/>
                </a:lnTo>
                <a:lnTo>
                  <a:pt x="151982" y="1109858"/>
                </a:lnTo>
                <a:lnTo>
                  <a:pt x="122995" y="1072785"/>
                </a:lnTo>
                <a:lnTo>
                  <a:pt x="96503" y="1034223"/>
                </a:lnTo>
                <a:lnTo>
                  <a:pt x="72732" y="994212"/>
                </a:lnTo>
                <a:lnTo>
                  <a:pt x="51911" y="952793"/>
                </a:lnTo>
                <a:lnTo>
                  <a:pt x="34266" y="910007"/>
                </a:lnTo>
                <a:lnTo>
                  <a:pt x="20025" y="865896"/>
                </a:lnTo>
                <a:lnTo>
                  <a:pt x="9416" y="820499"/>
                </a:lnTo>
                <a:lnTo>
                  <a:pt x="2665" y="773859"/>
                </a:lnTo>
                <a:lnTo>
                  <a:pt x="0" y="726014"/>
                </a:lnTo>
                <a:lnTo>
                  <a:pt x="1949" y="676718"/>
                </a:lnTo>
                <a:lnTo>
                  <a:pt x="8728" y="629492"/>
                </a:lnTo>
                <a:lnTo>
                  <a:pt x="20046" y="584325"/>
                </a:lnTo>
                <a:lnTo>
                  <a:pt x="35613" y="541208"/>
                </a:lnTo>
                <a:lnTo>
                  <a:pt x="55135" y="500128"/>
                </a:lnTo>
                <a:lnTo>
                  <a:pt x="78323" y="461075"/>
                </a:lnTo>
                <a:lnTo>
                  <a:pt x="104885" y="424039"/>
                </a:lnTo>
                <a:lnTo>
                  <a:pt x="134530" y="389008"/>
                </a:lnTo>
                <a:lnTo>
                  <a:pt x="166966" y="355971"/>
                </a:lnTo>
                <a:lnTo>
                  <a:pt x="201903" y="324917"/>
                </a:lnTo>
                <a:lnTo>
                  <a:pt x="239049" y="295837"/>
                </a:lnTo>
                <a:lnTo>
                  <a:pt x="278112" y="268718"/>
                </a:lnTo>
                <a:lnTo>
                  <a:pt x="318802" y="243550"/>
                </a:lnTo>
                <a:lnTo>
                  <a:pt x="360828" y="220322"/>
                </a:lnTo>
                <a:lnTo>
                  <a:pt x="403897" y="199023"/>
                </a:lnTo>
                <a:lnTo>
                  <a:pt x="447720" y="179643"/>
                </a:lnTo>
                <a:lnTo>
                  <a:pt x="492004" y="162169"/>
                </a:lnTo>
                <a:lnTo>
                  <a:pt x="536458" y="146593"/>
                </a:lnTo>
                <a:lnTo>
                  <a:pt x="580791" y="132902"/>
                </a:lnTo>
                <a:lnTo>
                  <a:pt x="624713" y="121085"/>
                </a:lnTo>
                <a:lnTo>
                  <a:pt x="667931" y="111133"/>
                </a:lnTo>
                <a:lnTo>
                  <a:pt x="679936" y="110873"/>
                </a:lnTo>
                <a:lnTo>
                  <a:pt x="693029" y="113665"/>
                </a:lnTo>
                <a:lnTo>
                  <a:pt x="733215" y="129318"/>
                </a:lnTo>
                <a:lnTo>
                  <a:pt x="742474" y="137187"/>
                </a:lnTo>
                <a:lnTo>
                  <a:pt x="709430" y="144544"/>
                </a:lnTo>
                <a:lnTo>
                  <a:pt x="676580" y="152677"/>
                </a:lnTo>
                <a:lnTo>
                  <a:pt x="611607" y="171525"/>
                </a:lnTo>
                <a:lnTo>
                  <a:pt x="568593" y="186378"/>
                </a:lnTo>
                <a:lnTo>
                  <a:pt x="525558" y="203338"/>
                </a:lnTo>
                <a:lnTo>
                  <a:pt x="482802" y="222382"/>
                </a:lnTo>
                <a:lnTo>
                  <a:pt x="440623" y="243489"/>
                </a:lnTo>
                <a:lnTo>
                  <a:pt x="399321" y="266637"/>
                </a:lnTo>
                <a:lnTo>
                  <a:pt x="359195" y="291804"/>
                </a:lnTo>
                <a:lnTo>
                  <a:pt x="320542" y="318969"/>
                </a:lnTo>
                <a:lnTo>
                  <a:pt x="283663" y="348110"/>
                </a:lnTo>
                <a:lnTo>
                  <a:pt x="248857" y="379205"/>
                </a:lnTo>
                <a:lnTo>
                  <a:pt x="216421" y="412232"/>
                </a:lnTo>
                <a:lnTo>
                  <a:pt x="186656" y="447170"/>
                </a:lnTo>
                <a:lnTo>
                  <a:pt x="159860" y="483997"/>
                </a:lnTo>
                <a:lnTo>
                  <a:pt x="136332" y="522691"/>
                </a:lnTo>
                <a:lnTo>
                  <a:pt x="116371" y="563230"/>
                </a:lnTo>
                <a:lnTo>
                  <a:pt x="100276" y="605594"/>
                </a:lnTo>
                <a:lnTo>
                  <a:pt x="88346" y="649759"/>
                </a:lnTo>
                <a:lnTo>
                  <a:pt x="80880" y="695705"/>
                </a:lnTo>
                <a:lnTo>
                  <a:pt x="78177" y="743410"/>
                </a:lnTo>
                <a:lnTo>
                  <a:pt x="80536" y="792851"/>
                </a:lnTo>
                <a:lnTo>
                  <a:pt x="87179" y="839466"/>
                </a:lnTo>
                <a:lnTo>
                  <a:pt x="97637" y="884984"/>
                </a:lnTo>
                <a:lnTo>
                  <a:pt x="111694" y="929337"/>
                </a:lnTo>
                <a:lnTo>
                  <a:pt x="129133" y="972455"/>
                </a:lnTo>
                <a:lnTo>
                  <a:pt x="149739" y="1014271"/>
                </a:lnTo>
                <a:lnTo>
                  <a:pt x="173295" y="1054717"/>
                </a:lnTo>
                <a:lnTo>
                  <a:pt x="199586" y="1093723"/>
                </a:lnTo>
                <a:lnTo>
                  <a:pt x="228396" y="1131222"/>
                </a:lnTo>
                <a:lnTo>
                  <a:pt x="259508" y="1167145"/>
                </a:lnTo>
                <a:lnTo>
                  <a:pt x="292706" y="1201424"/>
                </a:lnTo>
                <a:lnTo>
                  <a:pt x="327776" y="1233990"/>
                </a:lnTo>
                <a:lnTo>
                  <a:pt x="364500" y="1264776"/>
                </a:lnTo>
                <a:lnTo>
                  <a:pt x="402662" y="1293713"/>
                </a:lnTo>
                <a:lnTo>
                  <a:pt x="442048" y="1320731"/>
                </a:lnTo>
                <a:lnTo>
                  <a:pt x="482439" y="1345764"/>
                </a:lnTo>
                <a:lnTo>
                  <a:pt x="523622" y="1368743"/>
                </a:lnTo>
                <a:lnTo>
                  <a:pt x="565379" y="1389599"/>
                </a:lnTo>
                <a:lnTo>
                  <a:pt x="607494" y="1408264"/>
                </a:lnTo>
                <a:lnTo>
                  <a:pt x="649752" y="1424670"/>
                </a:lnTo>
                <a:lnTo>
                  <a:pt x="696901" y="1439999"/>
                </a:lnTo>
                <a:lnTo>
                  <a:pt x="744917" y="1452311"/>
                </a:lnTo>
                <a:lnTo>
                  <a:pt x="793600" y="1461555"/>
                </a:lnTo>
                <a:lnTo>
                  <a:pt x="842749" y="1467680"/>
                </a:lnTo>
                <a:lnTo>
                  <a:pt x="892165" y="1470634"/>
                </a:lnTo>
                <a:lnTo>
                  <a:pt x="941648" y="1470367"/>
                </a:lnTo>
                <a:lnTo>
                  <a:pt x="990998" y="1466826"/>
                </a:lnTo>
                <a:lnTo>
                  <a:pt x="1040014" y="1459962"/>
                </a:lnTo>
                <a:lnTo>
                  <a:pt x="1088498" y="1449723"/>
                </a:lnTo>
                <a:lnTo>
                  <a:pt x="1136248" y="1436057"/>
                </a:lnTo>
                <a:lnTo>
                  <a:pt x="1182372" y="1419298"/>
                </a:lnTo>
                <a:lnTo>
                  <a:pt x="1227339" y="1399535"/>
                </a:lnTo>
                <a:lnTo>
                  <a:pt x="1271073" y="1376981"/>
                </a:lnTo>
                <a:lnTo>
                  <a:pt x="1313498" y="1351847"/>
                </a:lnTo>
                <a:lnTo>
                  <a:pt x="1354539" y="1324347"/>
                </a:lnTo>
                <a:lnTo>
                  <a:pt x="1394118" y="1294694"/>
                </a:lnTo>
                <a:lnTo>
                  <a:pt x="1432160" y="1263098"/>
                </a:lnTo>
                <a:lnTo>
                  <a:pt x="1468590" y="1229775"/>
                </a:lnTo>
                <a:lnTo>
                  <a:pt x="1503330" y="1194935"/>
                </a:lnTo>
                <a:lnTo>
                  <a:pt x="1536305" y="1158792"/>
                </a:lnTo>
                <a:lnTo>
                  <a:pt x="1566966" y="1121718"/>
                </a:lnTo>
                <a:lnTo>
                  <a:pt x="1595583" y="1082859"/>
                </a:lnTo>
                <a:lnTo>
                  <a:pt x="1621834" y="1042340"/>
                </a:lnTo>
                <a:lnTo>
                  <a:pt x="1645397" y="1000285"/>
                </a:lnTo>
                <a:lnTo>
                  <a:pt x="1665951" y="956821"/>
                </a:lnTo>
                <a:lnTo>
                  <a:pt x="1683173" y="912072"/>
                </a:lnTo>
                <a:lnTo>
                  <a:pt x="1696743" y="866164"/>
                </a:lnTo>
                <a:lnTo>
                  <a:pt x="1706337" y="819221"/>
                </a:lnTo>
                <a:lnTo>
                  <a:pt x="1711635" y="771368"/>
                </a:lnTo>
                <a:lnTo>
                  <a:pt x="1712315" y="722732"/>
                </a:lnTo>
                <a:lnTo>
                  <a:pt x="1708234" y="674125"/>
                </a:lnTo>
                <a:lnTo>
                  <a:pt x="1699665" y="626427"/>
                </a:lnTo>
                <a:lnTo>
                  <a:pt x="1686901" y="579803"/>
                </a:lnTo>
                <a:lnTo>
                  <a:pt x="1670238" y="534422"/>
                </a:lnTo>
                <a:lnTo>
                  <a:pt x="1649969" y="490450"/>
                </a:lnTo>
                <a:lnTo>
                  <a:pt x="1626390" y="448054"/>
                </a:lnTo>
                <a:lnTo>
                  <a:pt x="1599794" y="407403"/>
                </a:lnTo>
                <a:lnTo>
                  <a:pt x="1570476" y="368662"/>
                </a:lnTo>
                <a:lnTo>
                  <a:pt x="1538730" y="332000"/>
                </a:lnTo>
                <a:lnTo>
                  <a:pt x="1504634" y="297206"/>
                </a:lnTo>
                <a:lnTo>
                  <a:pt x="1468669" y="264480"/>
                </a:lnTo>
                <a:lnTo>
                  <a:pt x="1430963" y="233829"/>
                </a:lnTo>
                <a:lnTo>
                  <a:pt x="1391643" y="205258"/>
                </a:lnTo>
                <a:lnTo>
                  <a:pt x="1350835" y="178773"/>
                </a:lnTo>
                <a:lnTo>
                  <a:pt x="1308668" y="154380"/>
                </a:lnTo>
                <a:lnTo>
                  <a:pt x="1265267" y="132084"/>
                </a:lnTo>
                <a:lnTo>
                  <a:pt x="1220760" y="111891"/>
                </a:lnTo>
                <a:lnTo>
                  <a:pt x="1175274" y="93808"/>
                </a:lnTo>
                <a:lnTo>
                  <a:pt x="1128935" y="77839"/>
                </a:lnTo>
                <a:lnTo>
                  <a:pt x="1081871" y="63991"/>
                </a:lnTo>
                <a:lnTo>
                  <a:pt x="1034208" y="52269"/>
                </a:lnTo>
                <a:lnTo>
                  <a:pt x="986075" y="42679"/>
                </a:lnTo>
                <a:lnTo>
                  <a:pt x="937596" y="35228"/>
                </a:lnTo>
                <a:lnTo>
                  <a:pt x="888901" y="29919"/>
                </a:lnTo>
                <a:lnTo>
                  <a:pt x="840115" y="26760"/>
                </a:lnTo>
                <a:lnTo>
                  <a:pt x="791365" y="25757"/>
                </a:lnTo>
                <a:lnTo>
                  <a:pt x="742779" y="26914"/>
                </a:lnTo>
                <a:lnTo>
                  <a:pt x="694483" y="30238"/>
                </a:lnTo>
                <a:lnTo>
                  <a:pt x="646605" y="35735"/>
                </a:lnTo>
                <a:lnTo>
                  <a:pt x="634354" y="35636"/>
                </a:lnTo>
                <a:lnTo>
                  <a:pt x="597450" y="24837"/>
                </a:lnTo>
                <a:lnTo>
                  <a:pt x="634462" y="3012"/>
                </a:lnTo>
                <a:lnTo>
                  <a:pt x="696938" y="0"/>
                </a:lnTo>
                <a:lnTo>
                  <a:pt x="745054" y="66"/>
                </a:lnTo>
                <a:lnTo>
                  <a:pt x="793144" y="2094"/>
                </a:lnTo>
                <a:lnTo>
                  <a:pt x="841149" y="6008"/>
                </a:lnTo>
                <a:lnTo>
                  <a:pt x="889011" y="11733"/>
                </a:lnTo>
                <a:lnTo>
                  <a:pt x="936669" y="19197"/>
                </a:lnTo>
                <a:lnTo>
                  <a:pt x="984066" y="28322"/>
                </a:lnTo>
                <a:lnTo>
                  <a:pt x="1031143" y="39036"/>
                </a:lnTo>
                <a:lnTo>
                  <a:pt x="1077841" y="51263"/>
                </a:lnTo>
                <a:lnTo>
                  <a:pt x="1124101" y="64929"/>
                </a:lnTo>
                <a:lnTo>
                  <a:pt x="1169864" y="79959"/>
                </a:lnTo>
                <a:lnTo>
                  <a:pt x="1215071" y="96279"/>
                </a:lnTo>
                <a:lnTo>
                  <a:pt x="1262808" y="115287"/>
                </a:lnTo>
                <a:lnTo>
                  <a:pt x="1309887" y="136165"/>
                </a:lnTo>
                <a:lnTo>
                  <a:pt x="1356105" y="158985"/>
                </a:lnTo>
                <a:lnTo>
                  <a:pt x="1401261" y="183818"/>
                </a:lnTo>
                <a:lnTo>
                  <a:pt x="1445151" y="210738"/>
                </a:lnTo>
                <a:lnTo>
                  <a:pt x="1487573" y="239817"/>
                </a:lnTo>
                <a:lnTo>
                  <a:pt x="1528324" y="271125"/>
                </a:lnTo>
                <a:lnTo>
                  <a:pt x="1567203" y="304737"/>
                </a:lnTo>
                <a:lnTo>
                  <a:pt x="1604007" y="340724"/>
                </a:lnTo>
                <a:lnTo>
                  <a:pt x="1638533" y="379158"/>
                </a:lnTo>
                <a:lnTo>
                  <a:pt x="1669580" y="418817"/>
                </a:lnTo>
                <a:lnTo>
                  <a:pt x="1697822" y="460654"/>
                </a:lnTo>
                <a:lnTo>
                  <a:pt x="1722932" y="504442"/>
                </a:lnTo>
                <a:lnTo>
                  <a:pt x="1744583" y="549953"/>
                </a:lnTo>
                <a:lnTo>
                  <a:pt x="1762446" y="596960"/>
                </a:lnTo>
                <a:lnTo>
                  <a:pt x="1776196" y="645236"/>
                </a:lnTo>
                <a:lnTo>
                  <a:pt x="1785504" y="694555"/>
                </a:lnTo>
                <a:lnTo>
                  <a:pt x="1790043" y="744688"/>
                </a:lnTo>
                <a:lnTo>
                  <a:pt x="1789487" y="795410"/>
                </a:lnTo>
                <a:lnTo>
                  <a:pt x="1783963" y="844930"/>
                </a:lnTo>
                <a:lnTo>
                  <a:pt x="1773947" y="893236"/>
                </a:lnTo>
                <a:lnTo>
                  <a:pt x="1759776" y="940256"/>
                </a:lnTo>
                <a:lnTo>
                  <a:pt x="1741787" y="985920"/>
                </a:lnTo>
                <a:lnTo>
                  <a:pt x="1720315" y="1030156"/>
                </a:lnTo>
                <a:lnTo>
                  <a:pt x="1695699" y="1072893"/>
                </a:lnTo>
                <a:lnTo>
                  <a:pt x="1668274" y="1114058"/>
                </a:lnTo>
                <a:lnTo>
                  <a:pt x="1638378" y="1153581"/>
                </a:lnTo>
                <a:lnTo>
                  <a:pt x="1606347" y="1191391"/>
                </a:lnTo>
                <a:lnTo>
                  <a:pt x="1572518" y="1227415"/>
                </a:lnTo>
                <a:lnTo>
                  <a:pt x="1537228" y="1261582"/>
                </a:lnTo>
                <a:lnTo>
                  <a:pt x="1498327" y="1295941"/>
                </a:lnTo>
                <a:lnTo>
                  <a:pt x="1457853" y="1328361"/>
                </a:lnTo>
                <a:lnTo>
                  <a:pt x="1415850" y="1358617"/>
                </a:lnTo>
                <a:lnTo>
                  <a:pt x="1372361" y="1386483"/>
                </a:lnTo>
                <a:lnTo>
                  <a:pt x="1327430" y="1411736"/>
                </a:lnTo>
                <a:lnTo>
                  <a:pt x="1281101" y="1434150"/>
                </a:lnTo>
                <a:lnTo>
                  <a:pt x="1233417" y="1453499"/>
                </a:lnTo>
                <a:lnTo>
                  <a:pt x="1184421" y="1469561"/>
                </a:lnTo>
                <a:lnTo>
                  <a:pt x="1134158" y="1482109"/>
                </a:lnTo>
                <a:lnTo>
                  <a:pt x="1082671" y="1490918"/>
                </a:lnTo>
                <a:lnTo>
                  <a:pt x="1030566" y="1495898"/>
                </a:lnTo>
                <a:lnTo>
                  <a:pt x="978256" y="1497321"/>
                </a:lnTo>
                <a:lnTo>
                  <a:pt x="925892" y="1495411"/>
                </a:lnTo>
                <a:lnTo>
                  <a:pt x="873623" y="1490395"/>
                </a:lnTo>
                <a:lnTo>
                  <a:pt x="821600" y="1482497"/>
                </a:lnTo>
                <a:lnTo>
                  <a:pt x="769974" y="1471943"/>
                </a:lnTo>
                <a:lnTo>
                  <a:pt x="718895" y="1458959"/>
                </a:lnTo>
                <a:lnTo>
                  <a:pt x="668514" y="1443770"/>
                </a:lnTo>
                <a:lnTo>
                  <a:pt x="618981" y="1426601"/>
                </a:lnTo>
                <a:lnTo>
                  <a:pt x="570446" y="1407678"/>
                </a:lnTo>
                <a:lnTo>
                  <a:pt x="529026" y="1389685"/>
                </a:lnTo>
                <a:lnTo>
                  <a:pt x="487599" y="1369753"/>
                </a:lnTo>
                <a:lnTo>
                  <a:pt x="446394" y="1347923"/>
                </a:lnTo>
                <a:lnTo>
                  <a:pt x="405636" y="1324235"/>
                </a:lnTo>
                <a:lnTo>
                  <a:pt x="365554" y="1298732"/>
                </a:lnTo>
                <a:lnTo>
                  <a:pt x="326375" y="1271453"/>
                </a:lnTo>
                <a:lnTo>
                  <a:pt x="288326" y="1242440"/>
                </a:lnTo>
                <a:lnTo>
                  <a:pt x="251635" y="1211733"/>
                </a:lnTo>
                <a:close/>
              </a:path>
            </a:pathLst>
          </a:custGeom>
          <a:solidFill>
            <a:srgbClr val="87B92E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1814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8BA46-9738-B03B-8908-F54F722D7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10">
            <a:extLst>
              <a:ext uri="{FF2B5EF4-FFF2-40B4-BE49-F238E27FC236}">
                <a16:creationId xmlns:a16="http://schemas.microsoft.com/office/drawing/2014/main" id="{A4084BE2-42E3-5318-B536-D5A9775085B1}"/>
              </a:ext>
            </a:extLst>
          </p:cNvPr>
          <p:cNvSpPr txBox="1"/>
          <p:nvPr/>
        </p:nvSpPr>
        <p:spPr>
          <a:xfrm>
            <a:off x="2306465" y="2353094"/>
            <a:ext cx="7218353" cy="3213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Consulter le calendrier académique, les périodes de cours et d’examens</a:t>
            </a:r>
          </a:p>
          <a:p>
            <a:pPr algn="l"/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Identifier les cours qui vous intéressent </a:t>
            </a:r>
            <a:r>
              <a:rPr lang="fr-FR" sz="1600" dirty="0">
                <a:effectLst/>
              </a:rPr>
              <a:t>sur les catalogues de l'année en cours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(important : ce choix n’est que provisoire)</a:t>
            </a:r>
          </a:p>
          <a:p>
            <a:pPr algn="l"/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Regarder les informations destinées aux étudiants en échange publiées sur le </a:t>
            </a:r>
          </a:p>
          <a:p>
            <a:pPr algn="l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site des partenaires (logements universitaires, organisation, budget à prévoir…)</a:t>
            </a:r>
          </a:p>
          <a:p>
            <a:pPr algn="l"/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Les cours choisis doivent être en cohérence avec votre cursus de L3 à l’ICP</a:t>
            </a:r>
          </a:p>
          <a:p>
            <a:pPr algn="l"/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</a:rPr>
              <a:t>Attention SSEP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: tenir compte de la spécialité de L3 choisie</a:t>
            </a:r>
          </a:p>
          <a:p>
            <a:pPr algn="l"/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Si vous êtes sélectionné, un enseignant dédié validera votre choix de cours avant votre départ.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2115F4-9A88-FF91-5358-1C063DE8AFE4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9E7817F4-D514-CDD8-94CF-1C0769DE5F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751283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spc="-20" dirty="0">
                <a:solidFill>
                  <a:srgbClr val="582C83"/>
                </a:solidFill>
                <a:latin typeface="Rockwell" panose="02060603020205020403" pitchFamily="18" charset="77"/>
              </a:rPr>
              <a:t>Sur le site des facultés des universités partenaires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A44F7E2-F6A3-7D38-CDF1-D99185A200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90DF1D91-F1F2-1087-5B23-436BFFBF732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C58553C6-C66D-8FAA-9212-C98FE49B8C1B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ACB42A08-69C5-7230-DC17-C0B13DE88E0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12" name="object 32">
            <a:extLst>
              <a:ext uri="{FF2B5EF4-FFF2-40B4-BE49-F238E27FC236}">
                <a16:creationId xmlns:a16="http://schemas.microsoft.com/office/drawing/2014/main" id="{C4336830-5446-2AF7-3E3D-7E6367BFA48B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bject 5">
            <a:extLst>
              <a:ext uri="{FF2B5EF4-FFF2-40B4-BE49-F238E27FC236}">
                <a16:creationId xmlns:a16="http://schemas.microsoft.com/office/drawing/2014/main" id="{8C7308AF-BEC3-8F2E-6518-2EEA88515E54}"/>
              </a:ext>
            </a:extLst>
          </p:cNvPr>
          <p:cNvSpPr/>
          <p:nvPr/>
        </p:nvSpPr>
        <p:spPr>
          <a:xfrm flipV="1">
            <a:off x="2002262" y="2372771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5">
            <a:extLst>
              <a:ext uri="{FF2B5EF4-FFF2-40B4-BE49-F238E27FC236}">
                <a16:creationId xmlns:a16="http://schemas.microsoft.com/office/drawing/2014/main" id="{A604095B-B3A5-E947-B57A-AD304068521D}"/>
              </a:ext>
            </a:extLst>
          </p:cNvPr>
          <p:cNvSpPr/>
          <p:nvPr/>
        </p:nvSpPr>
        <p:spPr>
          <a:xfrm flipV="1">
            <a:off x="2014546" y="2898580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5">
            <a:extLst>
              <a:ext uri="{FF2B5EF4-FFF2-40B4-BE49-F238E27FC236}">
                <a16:creationId xmlns:a16="http://schemas.microsoft.com/office/drawing/2014/main" id="{23CDB319-BDAF-5E40-A984-D1C1AC0D4977}"/>
              </a:ext>
            </a:extLst>
          </p:cNvPr>
          <p:cNvSpPr/>
          <p:nvPr/>
        </p:nvSpPr>
        <p:spPr>
          <a:xfrm flipV="1">
            <a:off x="2002262" y="3592498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52E75020-9F7B-CECC-9553-E62FDBDA47DA}"/>
              </a:ext>
            </a:extLst>
          </p:cNvPr>
          <p:cNvGrpSpPr/>
          <p:nvPr/>
        </p:nvGrpSpPr>
        <p:grpSpPr>
          <a:xfrm>
            <a:off x="8767372" y="1419225"/>
            <a:ext cx="1433421" cy="1155010"/>
            <a:chOff x="14572473" y="3277428"/>
            <a:chExt cx="2451456" cy="1975314"/>
          </a:xfrm>
        </p:grpSpPr>
        <p:pic>
          <p:nvPicPr>
            <p:cNvPr id="9" name="object 7">
              <a:extLst>
                <a:ext uri="{FF2B5EF4-FFF2-40B4-BE49-F238E27FC236}">
                  <a16:creationId xmlns:a16="http://schemas.microsoft.com/office/drawing/2014/main" id="{9944EA28-F08E-C5C6-E689-DF65EF5B59E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72473" y="4383339"/>
              <a:ext cx="2451456" cy="869403"/>
            </a:xfrm>
            <a:prstGeom prst="rect">
              <a:avLst/>
            </a:prstGeom>
          </p:spPr>
        </p:pic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95856B72-8227-1648-87EC-CDD2CF8C6C67}"/>
                </a:ext>
              </a:extLst>
            </p:cNvPr>
            <p:cNvSpPr/>
            <p:nvPr/>
          </p:nvSpPr>
          <p:spPr>
            <a:xfrm>
              <a:off x="14685315" y="4321368"/>
              <a:ext cx="2220595" cy="824865"/>
            </a:xfrm>
            <a:custGeom>
              <a:avLst/>
              <a:gdLst/>
              <a:ahLst/>
              <a:cxnLst/>
              <a:rect l="l" t="t" r="r" b="b"/>
              <a:pathLst>
                <a:path w="2220594" h="824864">
                  <a:moveTo>
                    <a:pt x="900582" y="824862"/>
                  </a:moveTo>
                  <a:lnTo>
                    <a:pt x="858472" y="800922"/>
                  </a:lnTo>
                  <a:lnTo>
                    <a:pt x="0" y="306694"/>
                  </a:lnTo>
                  <a:lnTo>
                    <a:pt x="520" y="306694"/>
                  </a:lnTo>
                  <a:lnTo>
                    <a:pt x="79392" y="261203"/>
                  </a:lnTo>
                  <a:lnTo>
                    <a:pt x="85782" y="268394"/>
                  </a:lnTo>
                  <a:lnTo>
                    <a:pt x="113509" y="300314"/>
                  </a:lnTo>
                  <a:lnTo>
                    <a:pt x="113509" y="301374"/>
                  </a:lnTo>
                  <a:lnTo>
                    <a:pt x="906432" y="753041"/>
                  </a:lnTo>
                  <a:lnTo>
                    <a:pt x="926165" y="747201"/>
                  </a:lnTo>
                  <a:lnTo>
                    <a:pt x="945337" y="713681"/>
                  </a:lnTo>
                  <a:lnTo>
                    <a:pt x="940549" y="693460"/>
                  </a:lnTo>
                  <a:lnTo>
                    <a:pt x="147606" y="241793"/>
                  </a:lnTo>
                  <a:lnTo>
                    <a:pt x="146544" y="242313"/>
                  </a:lnTo>
                  <a:lnTo>
                    <a:pt x="121232" y="236993"/>
                  </a:lnTo>
                  <a:lnTo>
                    <a:pt x="255786" y="159602"/>
                  </a:lnTo>
                  <a:lnTo>
                    <a:pt x="255786" y="259873"/>
                  </a:lnTo>
                  <a:lnTo>
                    <a:pt x="1015674" y="700380"/>
                  </a:lnTo>
                  <a:lnTo>
                    <a:pt x="1015674" y="704641"/>
                  </a:lnTo>
                  <a:lnTo>
                    <a:pt x="1019421" y="702500"/>
                  </a:lnTo>
                  <a:lnTo>
                    <a:pt x="1019941" y="702500"/>
                  </a:lnTo>
                  <a:lnTo>
                    <a:pt x="1019941" y="701981"/>
                  </a:lnTo>
                  <a:lnTo>
                    <a:pt x="2107035" y="72070"/>
                  </a:lnTo>
                  <a:lnTo>
                    <a:pt x="2107035" y="0"/>
                  </a:lnTo>
                  <a:lnTo>
                    <a:pt x="2220004" y="65171"/>
                  </a:lnTo>
                  <a:lnTo>
                    <a:pt x="2220545" y="65171"/>
                  </a:lnTo>
                  <a:lnTo>
                    <a:pt x="941070" y="802522"/>
                  </a:lnTo>
                  <a:lnTo>
                    <a:pt x="900582" y="824862"/>
                  </a:lnTo>
                  <a:close/>
                </a:path>
              </a:pathLst>
            </a:custGeom>
            <a:solidFill>
              <a:srgbClr val="5CAC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CEC948F7-6DD9-6A95-DC0C-0DF48AC2E3BE}"/>
                </a:ext>
              </a:extLst>
            </p:cNvPr>
            <p:cNvSpPr/>
            <p:nvPr/>
          </p:nvSpPr>
          <p:spPr>
            <a:xfrm>
              <a:off x="14669329" y="4301417"/>
              <a:ext cx="2253615" cy="846455"/>
            </a:xfrm>
            <a:custGeom>
              <a:avLst/>
              <a:gdLst/>
              <a:ahLst/>
              <a:cxnLst/>
              <a:rect l="l" t="t" r="r" b="b"/>
              <a:pathLst>
                <a:path w="2253615" h="846454">
                  <a:moveTo>
                    <a:pt x="916569" y="845893"/>
                  </a:moveTo>
                  <a:lnTo>
                    <a:pt x="874458" y="820872"/>
                  </a:lnTo>
                  <a:lnTo>
                    <a:pt x="916569" y="844813"/>
                  </a:lnTo>
                  <a:lnTo>
                    <a:pt x="918437" y="844813"/>
                  </a:lnTo>
                  <a:lnTo>
                    <a:pt x="916569" y="845893"/>
                  </a:lnTo>
                  <a:close/>
                </a:path>
                <a:path w="2253615" h="846454">
                  <a:moveTo>
                    <a:pt x="918437" y="844813"/>
                  </a:moveTo>
                  <a:lnTo>
                    <a:pt x="916569" y="844813"/>
                  </a:lnTo>
                  <a:lnTo>
                    <a:pt x="957056" y="822472"/>
                  </a:lnTo>
                  <a:lnTo>
                    <a:pt x="918437" y="844813"/>
                  </a:lnTo>
                  <a:close/>
                </a:path>
                <a:path w="2253615" h="846454">
                  <a:moveTo>
                    <a:pt x="16507" y="326644"/>
                  </a:moveTo>
                  <a:lnTo>
                    <a:pt x="0" y="317064"/>
                  </a:lnTo>
                  <a:lnTo>
                    <a:pt x="84200" y="268394"/>
                  </a:lnTo>
                  <a:lnTo>
                    <a:pt x="95378" y="281154"/>
                  </a:lnTo>
                  <a:lnTo>
                    <a:pt x="16507" y="326644"/>
                  </a:lnTo>
                  <a:close/>
                </a:path>
                <a:path w="2253615" h="846454">
                  <a:moveTo>
                    <a:pt x="2235990" y="85121"/>
                  </a:moveTo>
                  <a:lnTo>
                    <a:pt x="2123022" y="19950"/>
                  </a:lnTo>
                  <a:lnTo>
                    <a:pt x="2123022" y="0"/>
                  </a:lnTo>
                  <a:lnTo>
                    <a:pt x="2253060" y="75000"/>
                  </a:lnTo>
                  <a:lnTo>
                    <a:pt x="2235990" y="85121"/>
                  </a:lnTo>
                  <a:close/>
                </a:path>
                <a:path w="2253615" h="846454">
                  <a:moveTo>
                    <a:pt x="137218" y="256943"/>
                  </a:moveTo>
                  <a:lnTo>
                    <a:pt x="121502" y="253763"/>
                  </a:lnTo>
                  <a:lnTo>
                    <a:pt x="112968" y="251893"/>
                  </a:lnTo>
                  <a:lnTo>
                    <a:pt x="391673" y="91231"/>
                  </a:lnTo>
                  <a:lnTo>
                    <a:pt x="391673" y="106651"/>
                  </a:lnTo>
                  <a:lnTo>
                    <a:pt x="276639" y="172902"/>
                  </a:lnTo>
                  <a:lnTo>
                    <a:pt x="271773" y="172902"/>
                  </a:lnTo>
                  <a:lnTo>
                    <a:pt x="271773" y="175562"/>
                  </a:lnTo>
                  <a:lnTo>
                    <a:pt x="270170" y="176622"/>
                  </a:lnTo>
                  <a:lnTo>
                    <a:pt x="271773" y="177682"/>
                  </a:lnTo>
                  <a:lnTo>
                    <a:pt x="271773" y="179552"/>
                  </a:lnTo>
                  <a:lnTo>
                    <a:pt x="137218" y="256943"/>
                  </a:lnTo>
                  <a:close/>
                </a:path>
                <a:path w="2253615" h="846454">
                  <a:moveTo>
                    <a:pt x="273896" y="174482"/>
                  </a:moveTo>
                  <a:lnTo>
                    <a:pt x="271773" y="172902"/>
                  </a:lnTo>
                  <a:lnTo>
                    <a:pt x="276639" y="172902"/>
                  </a:lnTo>
                  <a:lnTo>
                    <a:pt x="273896" y="174482"/>
                  </a:lnTo>
                  <a:close/>
                </a:path>
              </a:pathLst>
            </a:custGeom>
            <a:solidFill>
              <a:srgbClr val="4273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0">
              <a:extLst>
                <a:ext uri="{FF2B5EF4-FFF2-40B4-BE49-F238E27FC236}">
                  <a16:creationId xmlns:a16="http://schemas.microsoft.com/office/drawing/2014/main" id="{2EB67B69-B718-8935-651A-BAB224AAFE89}"/>
                </a:ext>
              </a:extLst>
            </p:cNvPr>
            <p:cNvSpPr/>
            <p:nvPr/>
          </p:nvSpPr>
          <p:spPr>
            <a:xfrm>
              <a:off x="14939499" y="4205905"/>
              <a:ext cx="1856739" cy="713740"/>
            </a:xfrm>
            <a:custGeom>
              <a:avLst/>
              <a:gdLst/>
              <a:ahLst/>
              <a:cxnLst/>
              <a:rect l="l" t="t" r="r" b="b"/>
              <a:pathLst>
                <a:path w="1856740" h="713739">
                  <a:moveTo>
                    <a:pt x="765757" y="713161"/>
                  </a:moveTo>
                  <a:lnTo>
                    <a:pt x="727935" y="691881"/>
                  </a:lnTo>
                  <a:lnTo>
                    <a:pt x="1815549" y="63591"/>
                  </a:lnTo>
                  <a:lnTo>
                    <a:pt x="1791049" y="49210"/>
                  </a:lnTo>
                  <a:lnTo>
                    <a:pt x="702872" y="676980"/>
                  </a:lnTo>
                  <a:lnTo>
                    <a:pt x="1602" y="273194"/>
                  </a:lnTo>
                  <a:lnTo>
                    <a:pt x="0" y="272134"/>
                  </a:lnTo>
                  <a:lnTo>
                    <a:pt x="1602" y="271074"/>
                  </a:lnTo>
                  <a:lnTo>
                    <a:pt x="3726" y="269994"/>
                  </a:lnTo>
                  <a:lnTo>
                    <a:pt x="121502" y="202163"/>
                  </a:lnTo>
                  <a:lnTo>
                    <a:pt x="121502" y="231174"/>
                  </a:lnTo>
                  <a:lnTo>
                    <a:pt x="773230" y="608900"/>
                  </a:lnTo>
                  <a:lnTo>
                    <a:pt x="773230" y="612080"/>
                  </a:lnTo>
                  <a:lnTo>
                    <a:pt x="775895" y="610479"/>
                  </a:lnTo>
                  <a:lnTo>
                    <a:pt x="777477" y="611560"/>
                  </a:lnTo>
                  <a:lnTo>
                    <a:pt x="777477" y="609419"/>
                  </a:lnTo>
                  <a:lnTo>
                    <a:pt x="1710033" y="68371"/>
                  </a:lnTo>
                  <a:lnTo>
                    <a:pt x="1710033" y="0"/>
                  </a:lnTo>
                  <a:lnTo>
                    <a:pt x="1851790" y="81671"/>
                  </a:lnTo>
                  <a:lnTo>
                    <a:pt x="1852851" y="82211"/>
                  </a:lnTo>
                  <a:lnTo>
                    <a:pt x="1856577" y="83791"/>
                  </a:lnTo>
                  <a:lnTo>
                    <a:pt x="1852851" y="86451"/>
                  </a:lnTo>
                  <a:lnTo>
                    <a:pt x="765757" y="713161"/>
                  </a:lnTo>
                  <a:close/>
                </a:path>
              </a:pathLst>
            </a:custGeom>
            <a:solidFill>
              <a:srgbClr val="E837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">
              <a:extLst>
                <a:ext uri="{FF2B5EF4-FFF2-40B4-BE49-F238E27FC236}">
                  <a16:creationId xmlns:a16="http://schemas.microsoft.com/office/drawing/2014/main" id="{A2928E6D-1308-AC04-D0B2-36BCE037E06C}"/>
                </a:ext>
              </a:extLst>
            </p:cNvPr>
            <p:cNvSpPr/>
            <p:nvPr/>
          </p:nvSpPr>
          <p:spPr>
            <a:xfrm>
              <a:off x="15650365" y="3903471"/>
              <a:ext cx="1142365" cy="1122680"/>
            </a:xfrm>
            <a:custGeom>
              <a:avLst/>
              <a:gdLst/>
              <a:ahLst/>
              <a:cxnLst/>
              <a:rect l="l" t="t" r="r" b="b"/>
              <a:pathLst>
                <a:path w="1142365" h="1122679">
                  <a:moveTo>
                    <a:pt x="0" y="633090"/>
                  </a:moveTo>
                  <a:lnTo>
                    <a:pt x="0" y="629370"/>
                  </a:lnTo>
                  <a:lnTo>
                    <a:pt x="3205" y="631490"/>
                  </a:lnTo>
                  <a:lnTo>
                    <a:pt x="0" y="633090"/>
                  </a:lnTo>
                  <a:close/>
                </a:path>
                <a:path w="1142365" h="1122679">
                  <a:moveTo>
                    <a:pt x="50624" y="1122538"/>
                  </a:moveTo>
                  <a:lnTo>
                    <a:pt x="50624" y="1118277"/>
                  </a:lnTo>
                  <a:lnTo>
                    <a:pt x="54371" y="1120397"/>
                  </a:lnTo>
                  <a:lnTo>
                    <a:pt x="50624" y="1122538"/>
                  </a:lnTo>
                  <a:close/>
                </a:path>
                <a:path w="1142365" h="1122679">
                  <a:moveTo>
                    <a:pt x="1141985" y="384646"/>
                  </a:moveTo>
                  <a:lnTo>
                    <a:pt x="1140924" y="384106"/>
                  </a:lnTo>
                  <a:lnTo>
                    <a:pt x="1141985" y="383046"/>
                  </a:lnTo>
                  <a:lnTo>
                    <a:pt x="1141985" y="384646"/>
                  </a:lnTo>
                  <a:close/>
                </a:path>
                <a:path w="1142365" h="1122679">
                  <a:moveTo>
                    <a:pt x="934159" y="1600"/>
                  </a:moveTo>
                  <a:lnTo>
                    <a:pt x="933097" y="1059"/>
                  </a:lnTo>
                  <a:lnTo>
                    <a:pt x="934159" y="0"/>
                  </a:lnTo>
                  <a:lnTo>
                    <a:pt x="934159" y="1600"/>
                  </a:lnTo>
                  <a:close/>
                </a:path>
              </a:pathLst>
            </a:custGeom>
            <a:solidFill>
              <a:srgbClr val="7756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2">
              <a:extLst>
                <a:ext uri="{FF2B5EF4-FFF2-40B4-BE49-F238E27FC236}">
                  <a16:creationId xmlns:a16="http://schemas.microsoft.com/office/drawing/2014/main" id="{2DBEC930-B67C-57C6-D8E5-6434686467F1}"/>
                </a:ext>
              </a:extLst>
            </p:cNvPr>
            <p:cNvSpPr/>
            <p:nvPr/>
          </p:nvSpPr>
          <p:spPr>
            <a:xfrm>
              <a:off x="15639707" y="4255116"/>
              <a:ext cx="1153160" cy="768350"/>
            </a:xfrm>
            <a:custGeom>
              <a:avLst/>
              <a:gdLst/>
              <a:ahLst/>
              <a:cxnLst/>
              <a:rect l="l" t="t" r="r" b="b"/>
              <a:pathLst>
                <a:path w="1153159" h="768350">
                  <a:moveTo>
                    <a:pt x="25062" y="643730"/>
                  </a:moveTo>
                  <a:lnTo>
                    <a:pt x="0" y="629370"/>
                  </a:lnTo>
                  <a:lnTo>
                    <a:pt x="2664" y="627770"/>
                  </a:lnTo>
                  <a:lnTo>
                    <a:pt x="1090841" y="0"/>
                  </a:lnTo>
                  <a:lnTo>
                    <a:pt x="1115341" y="14380"/>
                  </a:lnTo>
                  <a:lnTo>
                    <a:pt x="27726" y="642670"/>
                  </a:lnTo>
                  <a:lnTo>
                    <a:pt x="25062" y="643730"/>
                  </a:lnTo>
                  <a:close/>
                </a:path>
                <a:path w="1153159" h="768350">
                  <a:moveTo>
                    <a:pt x="65549" y="768232"/>
                  </a:moveTo>
                  <a:lnTo>
                    <a:pt x="65549" y="663950"/>
                  </a:lnTo>
                  <a:lnTo>
                    <a:pt x="1152643" y="37240"/>
                  </a:lnTo>
                  <a:lnTo>
                    <a:pt x="1152643" y="138322"/>
                  </a:lnTo>
                  <a:lnTo>
                    <a:pt x="65549" y="768232"/>
                  </a:lnTo>
                  <a:close/>
                </a:path>
              </a:pathLst>
            </a:custGeom>
            <a:solidFill>
              <a:srgbClr val="BC1F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3">
              <a:extLst>
                <a:ext uri="{FF2B5EF4-FFF2-40B4-BE49-F238E27FC236}">
                  <a16:creationId xmlns:a16="http://schemas.microsoft.com/office/drawing/2014/main" id="{EEC01D62-D261-A2E5-9A4B-FEA49F3C4F59}"/>
                </a:ext>
              </a:extLst>
            </p:cNvPr>
            <p:cNvSpPr/>
            <p:nvPr/>
          </p:nvSpPr>
          <p:spPr>
            <a:xfrm>
              <a:off x="14941102" y="4064674"/>
              <a:ext cx="60960" cy="412750"/>
            </a:xfrm>
            <a:custGeom>
              <a:avLst/>
              <a:gdLst/>
              <a:ahLst/>
              <a:cxnLst/>
              <a:rect l="l" t="t" r="r" b="b"/>
              <a:pathLst>
                <a:path w="60959" h="412750">
                  <a:moveTo>
                    <a:pt x="0" y="412306"/>
                  </a:moveTo>
                  <a:lnTo>
                    <a:pt x="0" y="409646"/>
                  </a:lnTo>
                  <a:lnTo>
                    <a:pt x="2123" y="411226"/>
                  </a:lnTo>
                  <a:lnTo>
                    <a:pt x="0" y="412306"/>
                  </a:lnTo>
                  <a:close/>
                </a:path>
                <a:path w="60959" h="412750">
                  <a:moveTo>
                    <a:pt x="58617" y="2119"/>
                  </a:moveTo>
                  <a:lnTo>
                    <a:pt x="58617" y="0"/>
                  </a:lnTo>
                  <a:lnTo>
                    <a:pt x="60741" y="1059"/>
                  </a:lnTo>
                  <a:lnTo>
                    <a:pt x="58617" y="2119"/>
                  </a:lnTo>
                  <a:close/>
                </a:path>
              </a:pathLst>
            </a:custGeom>
            <a:solidFill>
              <a:srgbClr val="3721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4">
              <a:extLst>
                <a:ext uri="{FF2B5EF4-FFF2-40B4-BE49-F238E27FC236}">
                  <a16:creationId xmlns:a16="http://schemas.microsoft.com/office/drawing/2014/main" id="{ED04B792-C3A9-E58F-6333-B23798BDB29C}"/>
                </a:ext>
              </a:extLst>
            </p:cNvPr>
            <p:cNvSpPr/>
            <p:nvPr/>
          </p:nvSpPr>
          <p:spPr>
            <a:xfrm>
              <a:off x="14941102" y="4479100"/>
              <a:ext cx="764540" cy="544830"/>
            </a:xfrm>
            <a:custGeom>
              <a:avLst/>
              <a:gdLst/>
              <a:ahLst/>
              <a:cxnLst/>
              <a:rect l="l" t="t" r="r" b="b"/>
              <a:pathLst>
                <a:path w="764540" h="544829">
                  <a:moveTo>
                    <a:pt x="764154" y="544768"/>
                  </a:moveTo>
                  <a:lnTo>
                    <a:pt x="763634" y="544768"/>
                  </a:lnTo>
                  <a:lnTo>
                    <a:pt x="0" y="102141"/>
                  </a:lnTo>
                  <a:lnTo>
                    <a:pt x="0" y="79801"/>
                  </a:lnTo>
                  <a:lnTo>
                    <a:pt x="725791" y="500088"/>
                  </a:lnTo>
                  <a:lnTo>
                    <a:pt x="725791" y="439966"/>
                  </a:lnTo>
                  <a:lnTo>
                    <a:pt x="0" y="19680"/>
                  </a:lnTo>
                  <a:lnTo>
                    <a:pt x="0" y="0"/>
                  </a:lnTo>
                  <a:lnTo>
                    <a:pt x="701269" y="403786"/>
                  </a:lnTo>
                  <a:lnTo>
                    <a:pt x="698605" y="405386"/>
                  </a:lnTo>
                  <a:lnTo>
                    <a:pt x="723667" y="419746"/>
                  </a:lnTo>
                  <a:lnTo>
                    <a:pt x="726332" y="418686"/>
                  </a:lnTo>
                  <a:lnTo>
                    <a:pt x="764154" y="439966"/>
                  </a:lnTo>
                  <a:lnTo>
                    <a:pt x="764154" y="544768"/>
                  </a:lnTo>
                  <a:close/>
                </a:path>
              </a:pathLst>
            </a:custGeom>
            <a:solidFill>
              <a:srgbClr val="7D16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5">
              <a:extLst>
                <a:ext uri="{FF2B5EF4-FFF2-40B4-BE49-F238E27FC236}">
                  <a16:creationId xmlns:a16="http://schemas.microsoft.com/office/drawing/2014/main" id="{08BD55FB-3D39-9292-4F3A-F32F0CE55CF4}"/>
                </a:ext>
              </a:extLst>
            </p:cNvPr>
            <p:cNvSpPr/>
            <p:nvPr/>
          </p:nvSpPr>
          <p:spPr>
            <a:xfrm>
              <a:off x="14941102" y="4110954"/>
              <a:ext cx="743585" cy="868680"/>
            </a:xfrm>
            <a:custGeom>
              <a:avLst/>
              <a:gdLst/>
              <a:ahLst/>
              <a:cxnLst/>
              <a:rect l="l" t="t" r="r" b="b"/>
              <a:pathLst>
                <a:path w="743584" h="868679">
                  <a:moveTo>
                    <a:pt x="679954" y="385706"/>
                  </a:moveTo>
                  <a:lnTo>
                    <a:pt x="58617" y="26060"/>
                  </a:lnTo>
                  <a:lnTo>
                    <a:pt x="58617" y="0"/>
                  </a:lnTo>
                  <a:lnTo>
                    <a:pt x="68972" y="6678"/>
                  </a:lnTo>
                  <a:lnTo>
                    <a:pt x="80862" y="13960"/>
                  </a:lnTo>
                  <a:lnTo>
                    <a:pt x="94286" y="21842"/>
                  </a:lnTo>
                  <a:lnTo>
                    <a:pt x="192631" y="77141"/>
                  </a:lnTo>
                  <a:lnTo>
                    <a:pt x="209950" y="86721"/>
                  </a:lnTo>
                  <a:lnTo>
                    <a:pt x="226405" y="96131"/>
                  </a:lnTo>
                  <a:lnTo>
                    <a:pt x="246986" y="108399"/>
                  </a:lnTo>
                  <a:lnTo>
                    <a:pt x="271697" y="123523"/>
                  </a:lnTo>
                  <a:lnTo>
                    <a:pt x="300541" y="141501"/>
                  </a:lnTo>
                  <a:lnTo>
                    <a:pt x="330149" y="160264"/>
                  </a:lnTo>
                  <a:lnTo>
                    <a:pt x="355560" y="176092"/>
                  </a:lnTo>
                  <a:lnTo>
                    <a:pt x="376775" y="188991"/>
                  </a:lnTo>
                  <a:lnTo>
                    <a:pt x="393796" y="198962"/>
                  </a:lnTo>
                  <a:lnTo>
                    <a:pt x="626665" y="332505"/>
                  </a:lnTo>
                  <a:lnTo>
                    <a:pt x="679954" y="362285"/>
                  </a:lnTo>
                  <a:lnTo>
                    <a:pt x="679954" y="385706"/>
                  </a:lnTo>
                  <a:close/>
                </a:path>
                <a:path w="743584" h="868679">
                  <a:moveTo>
                    <a:pt x="743380" y="647450"/>
                  </a:moveTo>
                  <a:lnTo>
                    <a:pt x="119900" y="286224"/>
                  </a:lnTo>
                  <a:lnTo>
                    <a:pt x="119900" y="221843"/>
                  </a:lnTo>
                  <a:lnTo>
                    <a:pt x="743380" y="584669"/>
                  </a:lnTo>
                  <a:lnTo>
                    <a:pt x="743380" y="647450"/>
                  </a:lnTo>
                  <a:close/>
                </a:path>
                <a:path w="743584" h="868679">
                  <a:moveTo>
                    <a:pt x="725791" y="868233"/>
                  </a:moveTo>
                  <a:lnTo>
                    <a:pt x="0" y="447947"/>
                  </a:lnTo>
                  <a:lnTo>
                    <a:pt x="0" y="422946"/>
                  </a:lnTo>
                  <a:lnTo>
                    <a:pt x="22344" y="436179"/>
                  </a:lnTo>
                  <a:lnTo>
                    <a:pt x="47822" y="450874"/>
                  </a:lnTo>
                  <a:lnTo>
                    <a:pt x="320253" y="601169"/>
                  </a:lnTo>
                  <a:lnTo>
                    <a:pt x="469044" y="693644"/>
                  </a:lnTo>
                  <a:lnTo>
                    <a:pt x="583359" y="763002"/>
                  </a:lnTo>
                  <a:lnTo>
                    <a:pt x="627589" y="789012"/>
                  </a:lnTo>
                  <a:lnTo>
                    <a:pt x="663202" y="809242"/>
                  </a:lnTo>
                  <a:lnTo>
                    <a:pt x="708576" y="832363"/>
                  </a:lnTo>
                  <a:lnTo>
                    <a:pt x="718338" y="835253"/>
                  </a:lnTo>
                  <a:lnTo>
                    <a:pt x="719400" y="835253"/>
                  </a:lnTo>
                  <a:lnTo>
                    <a:pt x="721877" y="836147"/>
                  </a:lnTo>
                  <a:lnTo>
                    <a:pt x="725791" y="837913"/>
                  </a:lnTo>
                  <a:lnTo>
                    <a:pt x="725791" y="868233"/>
                  </a:lnTo>
                  <a:close/>
                </a:path>
              </a:pathLst>
            </a:custGeom>
            <a:solidFill>
              <a:srgbClr val="FDF6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6">
              <a:extLst>
                <a:ext uri="{FF2B5EF4-FFF2-40B4-BE49-F238E27FC236}">
                  <a16:creationId xmlns:a16="http://schemas.microsoft.com/office/drawing/2014/main" id="{AE70E913-EA59-70A3-9C0D-9D315C07BEB9}"/>
                </a:ext>
              </a:extLst>
            </p:cNvPr>
            <p:cNvSpPr/>
            <p:nvPr/>
          </p:nvSpPr>
          <p:spPr>
            <a:xfrm>
              <a:off x="14941102" y="4085414"/>
              <a:ext cx="743585" cy="863600"/>
            </a:xfrm>
            <a:custGeom>
              <a:avLst/>
              <a:gdLst/>
              <a:ahLst/>
              <a:cxnLst/>
              <a:rect l="l" t="t" r="r" b="b"/>
              <a:pathLst>
                <a:path w="743584" h="863600">
                  <a:moveTo>
                    <a:pt x="679954" y="387825"/>
                  </a:moveTo>
                  <a:lnTo>
                    <a:pt x="626665" y="358045"/>
                  </a:lnTo>
                  <a:lnTo>
                    <a:pt x="393796" y="224503"/>
                  </a:lnTo>
                  <a:lnTo>
                    <a:pt x="355560" y="201633"/>
                  </a:lnTo>
                  <a:lnTo>
                    <a:pt x="300541" y="167042"/>
                  </a:lnTo>
                  <a:lnTo>
                    <a:pt x="271697" y="149064"/>
                  </a:lnTo>
                  <a:lnTo>
                    <a:pt x="246986" y="133939"/>
                  </a:lnTo>
                  <a:lnTo>
                    <a:pt x="226405" y="121671"/>
                  </a:lnTo>
                  <a:lnTo>
                    <a:pt x="209950" y="112262"/>
                  </a:lnTo>
                  <a:lnTo>
                    <a:pt x="94286" y="47382"/>
                  </a:lnTo>
                  <a:lnTo>
                    <a:pt x="80862" y="39500"/>
                  </a:lnTo>
                  <a:lnTo>
                    <a:pt x="68972" y="32218"/>
                  </a:lnTo>
                  <a:lnTo>
                    <a:pt x="58617" y="25540"/>
                  </a:lnTo>
                  <a:lnTo>
                    <a:pt x="58617" y="0"/>
                  </a:lnTo>
                  <a:lnTo>
                    <a:pt x="679954" y="359646"/>
                  </a:lnTo>
                  <a:lnTo>
                    <a:pt x="679954" y="387825"/>
                  </a:lnTo>
                  <a:close/>
                </a:path>
                <a:path w="743584" h="863600">
                  <a:moveTo>
                    <a:pt x="743380" y="610209"/>
                  </a:moveTo>
                  <a:lnTo>
                    <a:pt x="119900" y="247383"/>
                  </a:lnTo>
                  <a:lnTo>
                    <a:pt x="119900" y="184083"/>
                  </a:lnTo>
                  <a:lnTo>
                    <a:pt x="743380" y="545308"/>
                  </a:lnTo>
                  <a:lnTo>
                    <a:pt x="743380" y="610209"/>
                  </a:lnTo>
                  <a:close/>
                </a:path>
                <a:path w="743584" h="863600">
                  <a:moveTo>
                    <a:pt x="725791" y="863454"/>
                  </a:moveTo>
                  <a:lnTo>
                    <a:pt x="721877" y="861687"/>
                  </a:lnTo>
                  <a:lnTo>
                    <a:pt x="719400" y="860794"/>
                  </a:lnTo>
                  <a:lnTo>
                    <a:pt x="718338" y="860794"/>
                  </a:lnTo>
                  <a:lnTo>
                    <a:pt x="708576" y="857903"/>
                  </a:lnTo>
                  <a:lnTo>
                    <a:pt x="663202" y="834783"/>
                  </a:lnTo>
                  <a:lnTo>
                    <a:pt x="627589" y="814553"/>
                  </a:lnTo>
                  <a:lnTo>
                    <a:pt x="583359" y="788543"/>
                  </a:lnTo>
                  <a:lnTo>
                    <a:pt x="469044" y="719185"/>
                  </a:lnTo>
                  <a:lnTo>
                    <a:pt x="320253" y="626710"/>
                  </a:lnTo>
                  <a:lnTo>
                    <a:pt x="47822" y="476415"/>
                  </a:lnTo>
                  <a:lnTo>
                    <a:pt x="22344" y="461719"/>
                  </a:lnTo>
                  <a:lnTo>
                    <a:pt x="0" y="448487"/>
                  </a:lnTo>
                  <a:lnTo>
                    <a:pt x="0" y="413366"/>
                  </a:lnTo>
                  <a:lnTo>
                    <a:pt x="725791" y="833653"/>
                  </a:lnTo>
                  <a:lnTo>
                    <a:pt x="725791" y="863454"/>
                  </a:lnTo>
                  <a:close/>
                </a:path>
              </a:pathLst>
            </a:custGeom>
            <a:solidFill>
              <a:srgbClr val="BEB1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7">
              <a:extLst>
                <a:ext uri="{FF2B5EF4-FFF2-40B4-BE49-F238E27FC236}">
                  <a16:creationId xmlns:a16="http://schemas.microsoft.com/office/drawing/2014/main" id="{6CF4F815-E26C-3DA5-5464-663F19F759A1}"/>
                </a:ext>
              </a:extLst>
            </p:cNvPr>
            <p:cNvSpPr/>
            <p:nvPr/>
          </p:nvSpPr>
          <p:spPr>
            <a:xfrm>
              <a:off x="15716456" y="4071573"/>
              <a:ext cx="933450" cy="744220"/>
            </a:xfrm>
            <a:custGeom>
              <a:avLst/>
              <a:gdLst/>
              <a:ahLst/>
              <a:cxnLst/>
              <a:rect l="l" t="t" r="r" b="b"/>
              <a:pathLst>
                <a:path w="933450" h="744220">
                  <a:moveTo>
                    <a:pt x="520" y="743752"/>
                  </a:moveTo>
                  <a:lnTo>
                    <a:pt x="520" y="538409"/>
                  </a:lnTo>
                  <a:lnTo>
                    <a:pt x="0" y="537868"/>
                  </a:lnTo>
                  <a:lnTo>
                    <a:pt x="933076" y="0"/>
                  </a:lnTo>
                  <a:lnTo>
                    <a:pt x="933076" y="202703"/>
                  </a:lnTo>
                  <a:lnTo>
                    <a:pt x="520" y="743752"/>
                  </a:lnTo>
                  <a:close/>
                </a:path>
              </a:pathLst>
            </a:custGeom>
            <a:solidFill>
              <a:srgbClr val="E6AC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8">
              <a:extLst>
                <a:ext uri="{FF2B5EF4-FFF2-40B4-BE49-F238E27FC236}">
                  <a16:creationId xmlns:a16="http://schemas.microsoft.com/office/drawing/2014/main" id="{B462A4C7-FCBD-D019-BBAC-D86A996D6597}"/>
                </a:ext>
              </a:extLst>
            </p:cNvPr>
            <p:cNvSpPr/>
            <p:nvPr/>
          </p:nvSpPr>
          <p:spPr>
            <a:xfrm>
              <a:off x="15712730" y="4067334"/>
              <a:ext cx="937260" cy="751205"/>
            </a:xfrm>
            <a:custGeom>
              <a:avLst/>
              <a:gdLst/>
              <a:ahLst/>
              <a:cxnLst/>
              <a:rect l="l" t="t" r="r" b="b"/>
              <a:pathLst>
                <a:path w="937259" h="751204">
                  <a:moveTo>
                    <a:pt x="0" y="750651"/>
                  </a:moveTo>
                  <a:lnTo>
                    <a:pt x="0" y="747472"/>
                  </a:lnTo>
                  <a:lnTo>
                    <a:pt x="2664" y="749051"/>
                  </a:lnTo>
                  <a:lnTo>
                    <a:pt x="0" y="750651"/>
                  </a:lnTo>
                  <a:close/>
                </a:path>
                <a:path w="937259" h="751204">
                  <a:moveTo>
                    <a:pt x="936802" y="519"/>
                  </a:moveTo>
                  <a:lnTo>
                    <a:pt x="936282" y="519"/>
                  </a:lnTo>
                  <a:lnTo>
                    <a:pt x="936802" y="0"/>
                  </a:lnTo>
                  <a:lnTo>
                    <a:pt x="936802" y="519"/>
                  </a:lnTo>
                  <a:close/>
                </a:path>
              </a:pathLst>
            </a:custGeom>
            <a:solidFill>
              <a:srgbClr val="465C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19">
              <a:extLst>
                <a:ext uri="{FF2B5EF4-FFF2-40B4-BE49-F238E27FC236}">
                  <a16:creationId xmlns:a16="http://schemas.microsoft.com/office/drawing/2014/main" id="{DE0556DF-18EC-E4FC-6BD4-9FE6BD0AC495}"/>
                </a:ext>
              </a:extLst>
            </p:cNvPr>
            <p:cNvSpPr/>
            <p:nvPr/>
          </p:nvSpPr>
          <p:spPr>
            <a:xfrm>
              <a:off x="15058858" y="4013052"/>
              <a:ext cx="1593850" cy="596900"/>
            </a:xfrm>
            <a:custGeom>
              <a:avLst/>
              <a:gdLst/>
              <a:ahLst/>
              <a:cxnLst/>
              <a:rect l="l" t="t" r="r" b="b"/>
              <a:pathLst>
                <a:path w="1593850" h="596900">
                  <a:moveTo>
                    <a:pt x="657597" y="596389"/>
                  </a:moveTo>
                  <a:lnTo>
                    <a:pt x="657056" y="595849"/>
                  </a:lnTo>
                  <a:lnTo>
                    <a:pt x="622960" y="576709"/>
                  </a:lnTo>
                  <a:lnTo>
                    <a:pt x="1558180" y="36721"/>
                  </a:lnTo>
                  <a:lnTo>
                    <a:pt x="1536323" y="23940"/>
                  </a:lnTo>
                  <a:lnTo>
                    <a:pt x="601103" y="564469"/>
                  </a:lnTo>
                  <a:lnTo>
                    <a:pt x="2144" y="219204"/>
                  </a:lnTo>
                  <a:lnTo>
                    <a:pt x="0" y="218123"/>
                  </a:lnTo>
                  <a:lnTo>
                    <a:pt x="35720" y="197653"/>
                  </a:lnTo>
                  <a:lnTo>
                    <a:pt x="591507" y="519788"/>
                  </a:lnTo>
                  <a:lnTo>
                    <a:pt x="591507" y="523508"/>
                  </a:lnTo>
                  <a:lnTo>
                    <a:pt x="594712" y="521908"/>
                  </a:lnTo>
                  <a:lnTo>
                    <a:pt x="595253" y="521908"/>
                  </a:lnTo>
                  <a:lnTo>
                    <a:pt x="595253" y="521368"/>
                  </a:lnTo>
                  <a:lnTo>
                    <a:pt x="1495295" y="0"/>
                  </a:lnTo>
                  <a:lnTo>
                    <a:pt x="1590154" y="54801"/>
                  </a:lnTo>
                  <a:lnTo>
                    <a:pt x="1590674" y="54801"/>
                  </a:lnTo>
                  <a:lnTo>
                    <a:pt x="1593338" y="56401"/>
                  </a:lnTo>
                  <a:lnTo>
                    <a:pt x="1590674" y="58520"/>
                  </a:lnTo>
                  <a:lnTo>
                    <a:pt x="657597" y="596389"/>
                  </a:lnTo>
                  <a:close/>
                </a:path>
              </a:pathLst>
            </a:custGeom>
            <a:solidFill>
              <a:srgbClr val="F9E20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0">
              <a:extLst>
                <a:ext uri="{FF2B5EF4-FFF2-40B4-BE49-F238E27FC236}">
                  <a16:creationId xmlns:a16="http://schemas.microsoft.com/office/drawing/2014/main" id="{60F136D0-3085-B2FF-270B-C91F46068556}"/>
                </a:ext>
              </a:extLst>
            </p:cNvPr>
            <p:cNvSpPr/>
            <p:nvPr/>
          </p:nvSpPr>
          <p:spPr>
            <a:xfrm>
              <a:off x="15659441" y="4036992"/>
              <a:ext cx="958215" cy="553085"/>
            </a:xfrm>
            <a:custGeom>
              <a:avLst/>
              <a:gdLst/>
              <a:ahLst/>
              <a:cxnLst/>
              <a:rect l="l" t="t" r="r" b="b"/>
              <a:pathLst>
                <a:path w="958215" h="553085">
                  <a:moveTo>
                    <a:pt x="22377" y="552769"/>
                  </a:moveTo>
                  <a:lnTo>
                    <a:pt x="21835" y="552769"/>
                  </a:lnTo>
                  <a:lnTo>
                    <a:pt x="0" y="540529"/>
                  </a:lnTo>
                  <a:lnTo>
                    <a:pt x="520" y="540529"/>
                  </a:lnTo>
                  <a:lnTo>
                    <a:pt x="935741" y="0"/>
                  </a:lnTo>
                  <a:lnTo>
                    <a:pt x="957597" y="12780"/>
                  </a:lnTo>
                  <a:lnTo>
                    <a:pt x="22377" y="552769"/>
                  </a:lnTo>
                  <a:close/>
                </a:path>
              </a:pathLst>
            </a:custGeom>
            <a:solidFill>
              <a:srgbClr val="D5A11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1">
              <a:extLst>
                <a:ext uri="{FF2B5EF4-FFF2-40B4-BE49-F238E27FC236}">
                  <a16:creationId xmlns:a16="http://schemas.microsoft.com/office/drawing/2014/main" id="{AF424DA6-4B6C-87E2-0951-4B2B0A29A7A0}"/>
                </a:ext>
              </a:extLst>
            </p:cNvPr>
            <p:cNvSpPr/>
            <p:nvPr/>
          </p:nvSpPr>
          <p:spPr>
            <a:xfrm>
              <a:off x="15061002" y="4232256"/>
              <a:ext cx="656590" cy="585470"/>
            </a:xfrm>
            <a:custGeom>
              <a:avLst/>
              <a:gdLst/>
              <a:ahLst/>
              <a:cxnLst/>
              <a:rect l="l" t="t" r="r" b="b"/>
              <a:pathLst>
                <a:path w="656590" h="585470">
                  <a:moveTo>
                    <a:pt x="655974" y="585209"/>
                  </a:moveTo>
                  <a:lnTo>
                    <a:pt x="654392" y="584128"/>
                  </a:lnTo>
                  <a:lnTo>
                    <a:pt x="0" y="204823"/>
                  </a:lnTo>
                  <a:lnTo>
                    <a:pt x="0" y="164922"/>
                  </a:lnTo>
                  <a:lnTo>
                    <a:pt x="623480" y="526148"/>
                  </a:lnTo>
                  <a:lnTo>
                    <a:pt x="623480" y="398466"/>
                  </a:lnTo>
                  <a:lnTo>
                    <a:pt x="0" y="37240"/>
                  </a:lnTo>
                  <a:lnTo>
                    <a:pt x="0" y="0"/>
                  </a:lnTo>
                  <a:lnTo>
                    <a:pt x="598959" y="345265"/>
                  </a:lnTo>
                  <a:lnTo>
                    <a:pt x="598438" y="345265"/>
                  </a:lnTo>
                  <a:lnTo>
                    <a:pt x="620274" y="357505"/>
                  </a:lnTo>
                  <a:lnTo>
                    <a:pt x="620816" y="357505"/>
                  </a:lnTo>
                  <a:lnTo>
                    <a:pt x="654912" y="376645"/>
                  </a:lnTo>
                  <a:lnTo>
                    <a:pt x="655974" y="377726"/>
                  </a:lnTo>
                  <a:lnTo>
                    <a:pt x="655974" y="585209"/>
                  </a:lnTo>
                  <a:close/>
                </a:path>
              </a:pathLst>
            </a:custGeom>
            <a:solidFill>
              <a:srgbClr val="B48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2">
              <a:extLst>
                <a:ext uri="{FF2B5EF4-FFF2-40B4-BE49-F238E27FC236}">
                  <a16:creationId xmlns:a16="http://schemas.microsoft.com/office/drawing/2014/main" id="{19E3F1BF-CAEE-BEF6-B658-3EA440F1E007}"/>
                </a:ext>
              </a:extLst>
            </p:cNvPr>
            <p:cNvSpPr/>
            <p:nvPr/>
          </p:nvSpPr>
          <p:spPr>
            <a:xfrm>
              <a:off x="14998658" y="3683207"/>
              <a:ext cx="1589405" cy="762000"/>
            </a:xfrm>
            <a:custGeom>
              <a:avLst/>
              <a:gdLst/>
              <a:ahLst/>
              <a:cxnLst/>
              <a:rect l="l" t="t" r="r" b="b"/>
              <a:pathLst>
                <a:path w="1589405" h="762000">
                  <a:moveTo>
                    <a:pt x="690565" y="679656"/>
                  </a:moveTo>
                  <a:lnTo>
                    <a:pt x="611612" y="679656"/>
                  </a:lnTo>
                  <a:lnTo>
                    <a:pt x="638092" y="675865"/>
                  </a:lnTo>
                  <a:lnTo>
                    <a:pt x="664508" y="664491"/>
                  </a:lnTo>
                  <a:lnTo>
                    <a:pt x="1133971" y="395286"/>
                  </a:lnTo>
                  <a:lnTo>
                    <a:pt x="1153725" y="380124"/>
                  </a:lnTo>
                  <a:lnTo>
                    <a:pt x="1160220" y="364966"/>
                  </a:lnTo>
                  <a:lnTo>
                    <a:pt x="1153461" y="349807"/>
                  </a:lnTo>
                  <a:lnTo>
                    <a:pt x="1133451" y="334645"/>
                  </a:lnTo>
                  <a:lnTo>
                    <a:pt x="944275" y="226373"/>
                  </a:lnTo>
                  <a:lnTo>
                    <a:pt x="943734" y="150562"/>
                  </a:lnTo>
                  <a:lnTo>
                    <a:pt x="1190403" y="8458"/>
                  </a:lnTo>
                  <a:lnTo>
                    <a:pt x="1196357" y="4197"/>
                  </a:lnTo>
                  <a:lnTo>
                    <a:pt x="1200853" y="0"/>
                  </a:lnTo>
                  <a:lnTo>
                    <a:pt x="1536819" y="193663"/>
                  </a:lnTo>
                  <a:lnTo>
                    <a:pt x="1532577" y="193663"/>
                  </a:lnTo>
                  <a:lnTo>
                    <a:pt x="690565" y="679656"/>
                  </a:lnTo>
                  <a:close/>
                </a:path>
                <a:path w="1589405" h="762000">
                  <a:moveTo>
                    <a:pt x="655453" y="761852"/>
                  </a:moveTo>
                  <a:lnTo>
                    <a:pt x="622939" y="743752"/>
                  </a:lnTo>
                  <a:lnTo>
                    <a:pt x="1553892" y="205903"/>
                  </a:lnTo>
                  <a:lnTo>
                    <a:pt x="1532577" y="193663"/>
                  </a:lnTo>
                  <a:lnTo>
                    <a:pt x="1536819" y="193663"/>
                  </a:lnTo>
                  <a:lnTo>
                    <a:pt x="1584804" y="221323"/>
                  </a:lnTo>
                  <a:lnTo>
                    <a:pt x="1589071" y="223443"/>
                  </a:lnTo>
                  <a:lnTo>
                    <a:pt x="1585866" y="225584"/>
                  </a:lnTo>
                  <a:lnTo>
                    <a:pt x="655453" y="761852"/>
                  </a:lnTo>
                  <a:close/>
                </a:path>
                <a:path w="1589405" h="762000">
                  <a:moveTo>
                    <a:pt x="187572" y="278514"/>
                  </a:moveTo>
                  <a:lnTo>
                    <a:pt x="187302" y="276395"/>
                  </a:lnTo>
                  <a:lnTo>
                    <a:pt x="270170" y="228514"/>
                  </a:lnTo>
                  <a:lnTo>
                    <a:pt x="270170" y="231174"/>
                  </a:lnTo>
                  <a:lnTo>
                    <a:pt x="187572" y="278514"/>
                  </a:lnTo>
                  <a:close/>
                </a:path>
                <a:path w="1589405" h="762000">
                  <a:moveTo>
                    <a:pt x="601623" y="730992"/>
                  </a:moveTo>
                  <a:lnTo>
                    <a:pt x="1061" y="385186"/>
                  </a:lnTo>
                  <a:lnTo>
                    <a:pt x="0" y="384126"/>
                  </a:lnTo>
                  <a:lnTo>
                    <a:pt x="3184" y="382526"/>
                  </a:lnTo>
                  <a:lnTo>
                    <a:pt x="99916" y="326665"/>
                  </a:lnTo>
                  <a:lnTo>
                    <a:pt x="99375" y="329055"/>
                  </a:lnTo>
                  <a:lnTo>
                    <a:pt x="88988" y="335165"/>
                  </a:lnTo>
                  <a:lnTo>
                    <a:pt x="69469" y="350065"/>
                  </a:lnTo>
                  <a:lnTo>
                    <a:pt x="62741" y="364966"/>
                  </a:lnTo>
                  <a:lnTo>
                    <a:pt x="68804" y="379866"/>
                  </a:lnTo>
                  <a:lnTo>
                    <a:pt x="87656" y="394767"/>
                  </a:lnTo>
                  <a:lnTo>
                    <a:pt x="84179" y="413906"/>
                  </a:lnTo>
                  <a:lnTo>
                    <a:pt x="102918" y="423754"/>
                  </a:lnTo>
                  <a:lnTo>
                    <a:pt x="121289" y="430448"/>
                  </a:lnTo>
                  <a:lnTo>
                    <a:pt x="139294" y="433995"/>
                  </a:lnTo>
                  <a:lnTo>
                    <a:pt x="156931" y="434397"/>
                  </a:lnTo>
                  <a:lnTo>
                    <a:pt x="558451" y="664491"/>
                  </a:lnTo>
                  <a:lnTo>
                    <a:pt x="585066" y="675865"/>
                  </a:lnTo>
                  <a:lnTo>
                    <a:pt x="611612" y="679656"/>
                  </a:lnTo>
                  <a:lnTo>
                    <a:pt x="690565" y="679656"/>
                  </a:lnTo>
                  <a:lnTo>
                    <a:pt x="601623" y="730992"/>
                  </a:lnTo>
                  <a:close/>
                </a:path>
              </a:pathLst>
            </a:custGeom>
            <a:solidFill>
              <a:srgbClr val="90D0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3">
              <a:extLst>
                <a:ext uri="{FF2B5EF4-FFF2-40B4-BE49-F238E27FC236}">
                  <a16:creationId xmlns:a16="http://schemas.microsoft.com/office/drawing/2014/main" id="{9F9CD5B8-6B9C-60FB-DA8E-F3F3C39343C0}"/>
                </a:ext>
              </a:extLst>
            </p:cNvPr>
            <p:cNvSpPr/>
            <p:nvPr/>
          </p:nvSpPr>
          <p:spPr>
            <a:xfrm>
              <a:off x="15061400" y="3876870"/>
              <a:ext cx="1523365" cy="657860"/>
            </a:xfrm>
            <a:custGeom>
              <a:avLst/>
              <a:gdLst/>
              <a:ahLst/>
              <a:cxnLst/>
              <a:rect l="l" t="t" r="r" b="b"/>
              <a:pathLst>
                <a:path w="1523365" h="657860">
                  <a:moveTo>
                    <a:pt x="24914" y="201103"/>
                  </a:moveTo>
                  <a:lnTo>
                    <a:pt x="6062" y="186203"/>
                  </a:lnTo>
                  <a:lnTo>
                    <a:pt x="0" y="171302"/>
                  </a:lnTo>
                  <a:lnTo>
                    <a:pt x="6727" y="156402"/>
                  </a:lnTo>
                  <a:lnTo>
                    <a:pt x="26246" y="141501"/>
                  </a:lnTo>
                  <a:lnTo>
                    <a:pt x="36633" y="135392"/>
                  </a:lnTo>
                  <a:lnTo>
                    <a:pt x="24914" y="201103"/>
                  </a:lnTo>
                  <a:close/>
                </a:path>
                <a:path w="1523365" h="657860">
                  <a:moveTo>
                    <a:pt x="557532" y="551148"/>
                  </a:moveTo>
                  <a:lnTo>
                    <a:pt x="536217" y="538388"/>
                  </a:lnTo>
                  <a:lnTo>
                    <a:pt x="538881" y="537328"/>
                  </a:lnTo>
                  <a:lnTo>
                    <a:pt x="1469835" y="0"/>
                  </a:lnTo>
                  <a:lnTo>
                    <a:pt x="1491150" y="12240"/>
                  </a:lnTo>
                  <a:lnTo>
                    <a:pt x="560197" y="550088"/>
                  </a:lnTo>
                  <a:lnTo>
                    <a:pt x="557532" y="551148"/>
                  </a:lnTo>
                  <a:close/>
                </a:path>
                <a:path w="1523365" h="657860">
                  <a:moveTo>
                    <a:pt x="592711" y="657550"/>
                  </a:moveTo>
                  <a:lnTo>
                    <a:pt x="592711" y="568189"/>
                  </a:lnTo>
                  <a:lnTo>
                    <a:pt x="1523124" y="31920"/>
                  </a:lnTo>
                  <a:lnTo>
                    <a:pt x="1523124" y="118642"/>
                  </a:lnTo>
                  <a:lnTo>
                    <a:pt x="1366562" y="209280"/>
                  </a:lnTo>
                  <a:lnTo>
                    <a:pt x="592711" y="657550"/>
                  </a:lnTo>
                  <a:close/>
                </a:path>
                <a:path w="1523365" h="657860">
                  <a:moveTo>
                    <a:pt x="907928" y="295264"/>
                  </a:moveTo>
                  <a:lnTo>
                    <a:pt x="545272" y="295264"/>
                  </a:lnTo>
                  <a:lnTo>
                    <a:pt x="599652" y="292987"/>
                  </a:lnTo>
                  <a:lnTo>
                    <a:pt x="650660" y="286157"/>
                  </a:lnTo>
                  <a:lnTo>
                    <a:pt x="698299" y="274773"/>
                  </a:lnTo>
                  <a:lnTo>
                    <a:pt x="742568" y="258835"/>
                  </a:lnTo>
                  <a:lnTo>
                    <a:pt x="783469" y="238344"/>
                  </a:lnTo>
                  <a:lnTo>
                    <a:pt x="825642" y="209238"/>
                  </a:lnTo>
                  <a:lnTo>
                    <a:pt x="856078" y="177422"/>
                  </a:lnTo>
                  <a:lnTo>
                    <a:pt x="874896" y="142775"/>
                  </a:lnTo>
                  <a:lnTo>
                    <a:pt x="882054" y="105341"/>
                  </a:lnTo>
                  <a:lnTo>
                    <a:pt x="881533" y="32710"/>
                  </a:lnTo>
                  <a:lnTo>
                    <a:pt x="1070709" y="140982"/>
                  </a:lnTo>
                  <a:lnTo>
                    <a:pt x="1090719" y="156144"/>
                  </a:lnTo>
                  <a:lnTo>
                    <a:pt x="1097478" y="171302"/>
                  </a:lnTo>
                  <a:lnTo>
                    <a:pt x="1090983" y="186460"/>
                  </a:lnTo>
                  <a:lnTo>
                    <a:pt x="1071229" y="201622"/>
                  </a:lnTo>
                  <a:lnTo>
                    <a:pt x="907928" y="295264"/>
                  </a:lnTo>
                  <a:close/>
                </a:path>
                <a:path w="1523365" h="657860">
                  <a:moveTo>
                    <a:pt x="548870" y="485992"/>
                  </a:moveTo>
                  <a:lnTo>
                    <a:pt x="522324" y="482201"/>
                  </a:lnTo>
                  <a:lnTo>
                    <a:pt x="495709" y="470827"/>
                  </a:lnTo>
                  <a:lnTo>
                    <a:pt x="94189" y="240733"/>
                  </a:lnTo>
                  <a:lnTo>
                    <a:pt x="108338" y="238765"/>
                  </a:lnTo>
                  <a:lnTo>
                    <a:pt x="122244" y="234696"/>
                  </a:lnTo>
                  <a:lnTo>
                    <a:pt x="135908" y="228524"/>
                  </a:lnTo>
                  <a:lnTo>
                    <a:pt x="149331" y="220243"/>
                  </a:lnTo>
                  <a:lnTo>
                    <a:pt x="124830" y="84851"/>
                  </a:lnTo>
                  <a:lnTo>
                    <a:pt x="207428" y="37510"/>
                  </a:lnTo>
                  <a:lnTo>
                    <a:pt x="207428" y="103201"/>
                  </a:lnTo>
                  <a:lnTo>
                    <a:pt x="214219" y="141407"/>
                  </a:lnTo>
                  <a:lnTo>
                    <a:pt x="233001" y="176752"/>
                  </a:lnTo>
                  <a:lnTo>
                    <a:pt x="263772" y="209238"/>
                  </a:lnTo>
                  <a:lnTo>
                    <a:pt x="306533" y="238863"/>
                  </a:lnTo>
                  <a:lnTo>
                    <a:pt x="347806" y="259165"/>
                  </a:lnTo>
                  <a:lnTo>
                    <a:pt x="392317" y="274957"/>
                  </a:lnTo>
                  <a:lnTo>
                    <a:pt x="440064" y="286238"/>
                  </a:lnTo>
                  <a:lnTo>
                    <a:pt x="491049" y="293008"/>
                  </a:lnTo>
                  <a:lnTo>
                    <a:pt x="545272" y="295264"/>
                  </a:lnTo>
                  <a:lnTo>
                    <a:pt x="907928" y="295264"/>
                  </a:lnTo>
                  <a:lnTo>
                    <a:pt x="601766" y="470827"/>
                  </a:lnTo>
                  <a:lnTo>
                    <a:pt x="575350" y="482201"/>
                  </a:lnTo>
                  <a:lnTo>
                    <a:pt x="548870" y="485992"/>
                  </a:lnTo>
                  <a:close/>
                </a:path>
              </a:pathLst>
            </a:custGeom>
            <a:solidFill>
              <a:srgbClr val="6FA72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24">
              <a:extLst>
                <a:ext uri="{FF2B5EF4-FFF2-40B4-BE49-F238E27FC236}">
                  <a16:creationId xmlns:a16="http://schemas.microsoft.com/office/drawing/2014/main" id="{3BCD7689-CCDC-3B34-BEAF-585E3EDF6AD4}"/>
                </a:ext>
              </a:extLst>
            </p:cNvPr>
            <p:cNvSpPr/>
            <p:nvPr/>
          </p:nvSpPr>
          <p:spPr>
            <a:xfrm>
              <a:off x="14999720" y="4068393"/>
              <a:ext cx="654685" cy="466725"/>
            </a:xfrm>
            <a:custGeom>
              <a:avLst/>
              <a:gdLst/>
              <a:ahLst/>
              <a:cxnLst/>
              <a:rect l="l" t="t" r="r" b="b"/>
              <a:pathLst>
                <a:path w="654684" h="466725">
                  <a:moveTo>
                    <a:pt x="654392" y="466567"/>
                  </a:moveTo>
                  <a:lnTo>
                    <a:pt x="653850" y="466567"/>
                  </a:lnTo>
                  <a:lnTo>
                    <a:pt x="650645" y="464447"/>
                  </a:lnTo>
                  <a:lnTo>
                    <a:pt x="94858" y="142312"/>
                  </a:lnTo>
                  <a:lnTo>
                    <a:pt x="0" y="87241"/>
                  </a:lnTo>
                  <a:lnTo>
                    <a:pt x="0" y="68620"/>
                  </a:lnTo>
                  <a:lnTo>
                    <a:pt x="621336" y="428266"/>
                  </a:lnTo>
                  <a:lnTo>
                    <a:pt x="621336" y="376666"/>
                  </a:lnTo>
                  <a:lnTo>
                    <a:pt x="0" y="17020"/>
                  </a:lnTo>
                  <a:lnTo>
                    <a:pt x="0" y="0"/>
                  </a:lnTo>
                  <a:lnTo>
                    <a:pt x="600562" y="345805"/>
                  </a:lnTo>
                  <a:lnTo>
                    <a:pt x="597897" y="346865"/>
                  </a:lnTo>
                  <a:lnTo>
                    <a:pt x="619213" y="359625"/>
                  </a:lnTo>
                  <a:lnTo>
                    <a:pt x="621877" y="358565"/>
                  </a:lnTo>
                  <a:lnTo>
                    <a:pt x="654392" y="376666"/>
                  </a:lnTo>
                  <a:lnTo>
                    <a:pt x="654392" y="466567"/>
                  </a:lnTo>
                  <a:close/>
                </a:path>
              </a:pathLst>
            </a:custGeom>
            <a:solidFill>
              <a:srgbClr val="4565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25">
              <a:extLst>
                <a:ext uri="{FF2B5EF4-FFF2-40B4-BE49-F238E27FC236}">
                  <a16:creationId xmlns:a16="http://schemas.microsoft.com/office/drawing/2014/main" id="{6D26A301-208C-99B3-2F97-85B3B2AC6CCE}"/>
                </a:ext>
              </a:extLst>
            </p:cNvPr>
            <p:cNvSpPr/>
            <p:nvPr/>
          </p:nvSpPr>
          <p:spPr>
            <a:xfrm>
              <a:off x="15017309" y="3277428"/>
              <a:ext cx="1193165" cy="687705"/>
            </a:xfrm>
            <a:custGeom>
              <a:avLst/>
              <a:gdLst/>
              <a:ahLst/>
              <a:cxnLst/>
              <a:rect l="l" t="t" r="r" b="b"/>
              <a:pathLst>
                <a:path w="1193165" h="687704">
                  <a:moveTo>
                    <a:pt x="596825" y="687615"/>
                  </a:moveTo>
                  <a:lnTo>
                    <a:pt x="568052" y="683596"/>
                  </a:lnTo>
                  <a:lnTo>
                    <a:pt x="539279" y="671263"/>
                  </a:lnTo>
                  <a:lnTo>
                    <a:pt x="158784" y="452080"/>
                  </a:lnTo>
                  <a:lnTo>
                    <a:pt x="162531" y="449232"/>
                  </a:lnTo>
                  <a:lnTo>
                    <a:pt x="164654" y="447819"/>
                  </a:lnTo>
                  <a:lnTo>
                    <a:pt x="605890" y="350458"/>
                  </a:lnTo>
                  <a:lnTo>
                    <a:pt x="611573" y="349044"/>
                  </a:lnTo>
                  <a:lnTo>
                    <a:pt x="616007" y="345844"/>
                  </a:lnTo>
                  <a:lnTo>
                    <a:pt x="622398" y="335910"/>
                  </a:lnTo>
                  <a:lnTo>
                    <a:pt x="623293" y="330777"/>
                  </a:lnTo>
                  <a:lnTo>
                    <a:pt x="621877" y="325457"/>
                  </a:lnTo>
                  <a:lnTo>
                    <a:pt x="620816" y="319784"/>
                  </a:lnTo>
                  <a:lnTo>
                    <a:pt x="617776" y="315337"/>
                  </a:lnTo>
                  <a:lnTo>
                    <a:pt x="607847" y="308957"/>
                  </a:lnTo>
                  <a:lnTo>
                    <a:pt x="602518" y="308084"/>
                  </a:lnTo>
                  <a:lnTo>
                    <a:pt x="596835" y="309497"/>
                  </a:lnTo>
                  <a:lnTo>
                    <a:pt x="151873" y="407919"/>
                  </a:lnTo>
                  <a:lnTo>
                    <a:pt x="120420" y="429719"/>
                  </a:lnTo>
                  <a:lnTo>
                    <a:pt x="21835" y="372798"/>
                  </a:lnTo>
                  <a:lnTo>
                    <a:pt x="0" y="345678"/>
                  </a:lnTo>
                  <a:lnTo>
                    <a:pt x="0" y="341771"/>
                  </a:lnTo>
                  <a:lnTo>
                    <a:pt x="28767" y="310557"/>
                  </a:lnTo>
                  <a:lnTo>
                    <a:pt x="538738" y="16892"/>
                  </a:lnTo>
                  <a:lnTo>
                    <a:pt x="596422" y="0"/>
                  </a:lnTo>
                  <a:lnTo>
                    <a:pt x="625364" y="4019"/>
                  </a:lnTo>
                  <a:lnTo>
                    <a:pt x="1164363" y="310557"/>
                  </a:lnTo>
                  <a:lnTo>
                    <a:pt x="1193130" y="343537"/>
                  </a:lnTo>
                  <a:lnTo>
                    <a:pt x="1193005" y="351372"/>
                  </a:lnTo>
                  <a:lnTo>
                    <a:pt x="1164363" y="377058"/>
                  </a:lnTo>
                  <a:lnTo>
                    <a:pt x="654371" y="670723"/>
                  </a:lnTo>
                  <a:lnTo>
                    <a:pt x="625598" y="683324"/>
                  </a:lnTo>
                  <a:lnTo>
                    <a:pt x="596825" y="687615"/>
                  </a:lnTo>
                  <a:close/>
                </a:path>
              </a:pathLst>
            </a:custGeom>
            <a:solidFill>
              <a:srgbClr val="3634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26">
              <a:extLst>
                <a:ext uri="{FF2B5EF4-FFF2-40B4-BE49-F238E27FC236}">
                  <a16:creationId xmlns:a16="http://schemas.microsoft.com/office/drawing/2014/main" id="{06AA5C43-D2B9-EE86-4288-B8E5106C6502}"/>
                </a:ext>
              </a:extLst>
            </p:cNvPr>
            <p:cNvSpPr/>
            <p:nvPr/>
          </p:nvSpPr>
          <p:spPr>
            <a:xfrm>
              <a:off x="15017309" y="3622836"/>
              <a:ext cx="1193165" cy="384175"/>
            </a:xfrm>
            <a:custGeom>
              <a:avLst/>
              <a:gdLst/>
              <a:ahLst/>
              <a:cxnLst/>
              <a:rect l="l" t="t" r="r" b="b"/>
              <a:pathLst>
                <a:path w="1193165" h="384175">
                  <a:moveTo>
                    <a:pt x="697106" y="342207"/>
                  </a:moveTo>
                  <a:lnTo>
                    <a:pt x="596825" y="342207"/>
                  </a:lnTo>
                  <a:lnTo>
                    <a:pt x="625598" y="337916"/>
                  </a:lnTo>
                  <a:lnTo>
                    <a:pt x="654371" y="325314"/>
                  </a:lnTo>
                  <a:lnTo>
                    <a:pt x="1164363" y="31650"/>
                  </a:lnTo>
                  <a:lnTo>
                    <a:pt x="1193005" y="5964"/>
                  </a:lnTo>
                  <a:lnTo>
                    <a:pt x="1193130" y="0"/>
                  </a:lnTo>
                  <a:lnTo>
                    <a:pt x="1193130" y="40690"/>
                  </a:lnTo>
                  <a:lnTo>
                    <a:pt x="1192922" y="47153"/>
                  </a:lnTo>
                  <a:lnTo>
                    <a:pt x="1189279" y="53720"/>
                  </a:lnTo>
                  <a:lnTo>
                    <a:pt x="1177706" y="64568"/>
                  </a:lnTo>
                  <a:lnTo>
                    <a:pt x="1171752" y="68828"/>
                  </a:lnTo>
                  <a:lnTo>
                    <a:pt x="697106" y="342207"/>
                  </a:lnTo>
                  <a:close/>
                </a:path>
                <a:path w="1193165" h="384175">
                  <a:moveTo>
                    <a:pt x="596825" y="383708"/>
                  </a:moveTo>
                  <a:lnTo>
                    <a:pt x="568052" y="379688"/>
                  </a:lnTo>
                  <a:lnTo>
                    <a:pt x="539279" y="367356"/>
                  </a:lnTo>
                  <a:lnTo>
                    <a:pt x="149729" y="142831"/>
                  </a:lnTo>
                  <a:lnTo>
                    <a:pt x="149729" y="122091"/>
                  </a:lnTo>
                  <a:lnTo>
                    <a:pt x="150083" y="120304"/>
                  </a:lnTo>
                  <a:lnTo>
                    <a:pt x="149916" y="118725"/>
                  </a:lnTo>
                  <a:lnTo>
                    <a:pt x="149209" y="117312"/>
                  </a:lnTo>
                  <a:lnTo>
                    <a:pt x="149209" y="116771"/>
                  </a:lnTo>
                  <a:lnTo>
                    <a:pt x="150624" y="113571"/>
                  </a:lnTo>
                  <a:lnTo>
                    <a:pt x="153809" y="110204"/>
                  </a:lnTo>
                  <a:lnTo>
                    <a:pt x="158784" y="106671"/>
                  </a:lnTo>
                  <a:lnTo>
                    <a:pt x="539279" y="325855"/>
                  </a:lnTo>
                  <a:lnTo>
                    <a:pt x="568052" y="338188"/>
                  </a:lnTo>
                  <a:lnTo>
                    <a:pt x="596825" y="342207"/>
                  </a:lnTo>
                  <a:lnTo>
                    <a:pt x="697106" y="342207"/>
                  </a:lnTo>
                  <a:lnTo>
                    <a:pt x="654371" y="366815"/>
                  </a:lnTo>
                  <a:lnTo>
                    <a:pt x="625598" y="379416"/>
                  </a:lnTo>
                  <a:lnTo>
                    <a:pt x="596825" y="383708"/>
                  </a:lnTo>
                  <a:close/>
                </a:path>
                <a:path w="1193165" h="384175">
                  <a:moveTo>
                    <a:pt x="106577" y="117831"/>
                  </a:moveTo>
                  <a:lnTo>
                    <a:pt x="29308" y="73151"/>
                  </a:lnTo>
                  <a:lnTo>
                    <a:pt x="1061" y="46010"/>
                  </a:lnTo>
                  <a:lnTo>
                    <a:pt x="0" y="42103"/>
                  </a:lnTo>
                  <a:lnTo>
                    <a:pt x="0" y="38217"/>
                  </a:lnTo>
                  <a:lnTo>
                    <a:pt x="1061" y="34310"/>
                  </a:lnTo>
                  <a:lnTo>
                    <a:pt x="1061" y="4509"/>
                  </a:lnTo>
                  <a:lnTo>
                    <a:pt x="120420" y="84310"/>
                  </a:lnTo>
                  <a:lnTo>
                    <a:pt x="114029" y="91044"/>
                  </a:lnTo>
                  <a:lnTo>
                    <a:pt x="110116" y="97798"/>
                  </a:lnTo>
                  <a:lnTo>
                    <a:pt x="108701" y="104531"/>
                  </a:lnTo>
                  <a:lnTo>
                    <a:pt x="107285" y="108791"/>
                  </a:lnTo>
                  <a:lnTo>
                    <a:pt x="106577" y="113238"/>
                  </a:lnTo>
                  <a:lnTo>
                    <a:pt x="106577" y="117831"/>
                  </a:lnTo>
                  <a:close/>
                </a:path>
              </a:pathLst>
            </a:custGeom>
            <a:solidFill>
              <a:srgbClr val="2321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27">
              <a:extLst>
                <a:ext uri="{FF2B5EF4-FFF2-40B4-BE49-F238E27FC236}">
                  <a16:creationId xmlns:a16="http://schemas.microsoft.com/office/drawing/2014/main" id="{F52E75E2-025D-4B5F-ED60-5CBC7A47CBEA}"/>
                </a:ext>
              </a:extLst>
            </p:cNvPr>
            <p:cNvSpPr/>
            <p:nvPr/>
          </p:nvSpPr>
          <p:spPr>
            <a:xfrm>
              <a:off x="15123887" y="3585513"/>
              <a:ext cx="516890" cy="327025"/>
            </a:xfrm>
            <a:custGeom>
              <a:avLst/>
              <a:gdLst/>
              <a:ahLst/>
              <a:cxnLst/>
              <a:rect l="l" t="t" r="r" b="b"/>
              <a:pathLst>
                <a:path w="516890" h="327025">
                  <a:moveTo>
                    <a:pt x="28059" y="326998"/>
                  </a:moveTo>
                  <a:lnTo>
                    <a:pt x="16694" y="326998"/>
                  </a:lnTo>
                  <a:lnTo>
                    <a:pt x="11719" y="324878"/>
                  </a:lnTo>
                  <a:lnTo>
                    <a:pt x="3184" y="316358"/>
                  </a:lnTo>
                  <a:lnTo>
                    <a:pt x="1061" y="311391"/>
                  </a:lnTo>
                  <a:lnTo>
                    <a:pt x="1061" y="162075"/>
                  </a:lnTo>
                  <a:lnTo>
                    <a:pt x="0" y="155155"/>
                  </a:lnTo>
                  <a:lnTo>
                    <a:pt x="0" y="150562"/>
                  </a:lnTo>
                  <a:lnTo>
                    <a:pt x="707" y="146115"/>
                  </a:lnTo>
                  <a:lnTo>
                    <a:pt x="2123" y="141855"/>
                  </a:lnTo>
                  <a:lnTo>
                    <a:pt x="3538" y="135121"/>
                  </a:lnTo>
                  <a:lnTo>
                    <a:pt x="31631" y="106774"/>
                  </a:lnTo>
                  <a:lnTo>
                    <a:pt x="45295" y="99834"/>
                  </a:lnTo>
                  <a:lnTo>
                    <a:pt x="490258" y="1413"/>
                  </a:lnTo>
                  <a:lnTo>
                    <a:pt x="495940" y="0"/>
                  </a:lnTo>
                  <a:lnTo>
                    <a:pt x="501269" y="872"/>
                  </a:lnTo>
                  <a:lnTo>
                    <a:pt x="511199" y="7252"/>
                  </a:lnTo>
                  <a:lnTo>
                    <a:pt x="514238" y="11700"/>
                  </a:lnTo>
                  <a:lnTo>
                    <a:pt x="515299" y="17373"/>
                  </a:lnTo>
                  <a:lnTo>
                    <a:pt x="516715" y="22693"/>
                  </a:lnTo>
                  <a:lnTo>
                    <a:pt x="58076" y="139735"/>
                  </a:lnTo>
                  <a:lnTo>
                    <a:pt x="55953" y="141148"/>
                  </a:lnTo>
                  <a:lnTo>
                    <a:pt x="52206" y="143995"/>
                  </a:lnTo>
                  <a:lnTo>
                    <a:pt x="47231" y="147528"/>
                  </a:lnTo>
                  <a:lnTo>
                    <a:pt x="44046" y="150895"/>
                  </a:lnTo>
                  <a:lnTo>
                    <a:pt x="42631" y="154095"/>
                  </a:lnTo>
                  <a:lnTo>
                    <a:pt x="42631" y="154635"/>
                  </a:lnTo>
                  <a:lnTo>
                    <a:pt x="43338" y="156048"/>
                  </a:lnTo>
                  <a:lnTo>
                    <a:pt x="43505" y="157628"/>
                  </a:lnTo>
                  <a:lnTo>
                    <a:pt x="43151" y="159415"/>
                  </a:lnTo>
                  <a:lnTo>
                    <a:pt x="43151" y="180155"/>
                  </a:lnTo>
                  <a:lnTo>
                    <a:pt x="43151" y="305717"/>
                  </a:lnTo>
                  <a:lnTo>
                    <a:pt x="43505" y="311391"/>
                  </a:lnTo>
                  <a:lnTo>
                    <a:pt x="41548" y="316358"/>
                  </a:lnTo>
                  <a:lnTo>
                    <a:pt x="33034" y="324878"/>
                  </a:lnTo>
                  <a:lnTo>
                    <a:pt x="28059" y="326998"/>
                  </a:lnTo>
                  <a:close/>
                </a:path>
              </a:pathLst>
            </a:custGeom>
            <a:solidFill>
              <a:srgbClr val="CC1D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28">
              <a:extLst>
                <a:ext uri="{FF2B5EF4-FFF2-40B4-BE49-F238E27FC236}">
                  <a16:creationId xmlns:a16="http://schemas.microsoft.com/office/drawing/2014/main" id="{DC96317B-B04E-36BC-B194-CA44BADAEA98}"/>
                </a:ext>
              </a:extLst>
            </p:cNvPr>
            <p:cNvSpPr/>
            <p:nvPr/>
          </p:nvSpPr>
          <p:spPr>
            <a:xfrm>
              <a:off x="15267226" y="3823669"/>
              <a:ext cx="676275" cy="348615"/>
            </a:xfrm>
            <a:custGeom>
              <a:avLst/>
              <a:gdLst/>
              <a:ahLst/>
              <a:cxnLst/>
              <a:rect l="l" t="t" r="r" b="b"/>
              <a:pathLst>
                <a:path w="676275" h="348614">
                  <a:moveTo>
                    <a:pt x="339446" y="348465"/>
                  </a:moveTo>
                  <a:lnTo>
                    <a:pt x="285224" y="346208"/>
                  </a:lnTo>
                  <a:lnTo>
                    <a:pt x="234238" y="339439"/>
                  </a:lnTo>
                  <a:lnTo>
                    <a:pt x="186491" y="328158"/>
                  </a:lnTo>
                  <a:lnTo>
                    <a:pt x="141980" y="312366"/>
                  </a:lnTo>
                  <a:lnTo>
                    <a:pt x="100707" y="292064"/>
                  </a:lnTo>
                  <a:lnTo>
                    <a:pt x="57946" y="262438"/>
                  </a:lnTo>
                  <a:lnTo>
                    <a:pt x="27175" y="229953"/>
                  </a:lnTo>
                  <a:lnTo>
                    <a:pt x="8394" y="194607"/>
                  </a:lnTo>
                  <a:lnTo>
                    <a:pt x="1602" y="156402"/>
                  </a:lnTo>
                  <a:lnTo>
                    <a:pt x="1602" y="88051"/>
                  </a:lnTo>
                  <a:lnTo>
                    <a:pt x="1602" y="52141"/>
                  </a:lnTo>
                  <a:lnTo>
                    <a:pt x="541" y="52141"/>
                  </a:lnTo>
                  <a:lnTo>
                    <a:pt x="541" y="7980"/>
                  </a:lnTo>
                  <a:lnTo>
                    <a:pt x="895" y="7626"/>
                  </a:lnTo>
                  <a:lnTo>
                    <a:pt x="895" y="7086"/>
                  </a:lnTo>
                  <a:lnTo>
                    <a:pt x="541" y="6379"/>
                  </a:lnTo>
                  <a:lnTo>
                    <a:pt x="541" y="5320"/>
                  </a:lnTo>
                  <a:lnTo>
                    <a:pt x="166" y="3532"/>
                  </a:lnTo>
                  <a:lnTo>
                    <a:pt x="0" y="1766"/>
                  </a:lnTo>
                  <a:lnTo>
                    <a:pt x="0" y="0"/>
                  </a:lnTo>
                  <a:lnTo>
                    <a:pt x="289363" y="166522"/>
                  </a:lnTo>
                  <a:lnTo>
                    <a:pt x="318135" y="178855"/>
                  </a:lnTo>
                  <a:lnTo>
                    <a:pt x="346908" y="182875"/>
                  </a:lnTo>
                  <a:lnTo>
                    <a:pt x="375681" y="178583"/>
                  </a:lnTo>
                  <a:lnTo>
                    <a:pt x="404454" y="165982"/>
                  </a:lnTo>
                  <a:lnTo>
                    <a:pt x="675166" y="10099"/>
                  </a:lnTo>
                  <a:lnTo>
                    <a:pt x="676228" y="158542"/>
                  </a:lnTo>
                  <a:lnTo>
                    <a:pt x="669070" y="195976"/>
                  </a:lnTo>
                  <a:lnTo>
                    <a:pt x="650252" y="230623"/>
                  </a:lnTo>
                  <a:lnTo>
                    <a:pt x="619776" y="262481"/>
                  </a:lnTo>
                  <a:lnTo>
                    <a:pt x="577643" y="291544"/>
                  </a:lnTo>
                  <a:lnTo>
                    <a:pt x="536742" y="312036"/>
                  </a:lnTo>
                  <a:lnTo>
                    <a:pt x="492473" y="327974"/>
                  </a:lnTo>
                  <a:lnTo>
                    <a:pt x="444834" y="339358"/>
                  </a:lnTo>
                  <a:lnTo>
                    <a:pt x="393826" y="346188"/>
                  </a:lnTo>
                  <a:lnTo>
                    <a:pt x="339446" y="348465"/>
                  </a:lnTo>
                  <a:close/>
                </a:path>
              </a:pathLst>
            </a:custGeom>
            <a:solidFill>
              <a:srgbClr val="0F0E0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29">
              <a:extLst>
                <a:ext uri="{FF2B5EF4-FFF2-40B4-BE49-F238E27FC236}">
                  <a16:creationId xmlns:a16="http://schemas.microsoft.com/office/drawing/2014/main" id="{2999C04C-14CD-FE29-AB13-0108B166A6DE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082838" y="3860910"/>
              <a:ext cx="127893" cy="256694"/>
            </a:xfrm>
            <a:prstGeom prst="rect">
              <a:avLst/>
            </a:prstGeom>
          </p:spPr>
        </p:pic>
        <p:sp>
          <p:nvSpPr>
            <p:cNvPr id="42" name="object 30">
              <a:extLst>
                <a:ext uri="{FF2B5EF4-FFF2-40B4-BE49-F238E27FC236}">
                  <a16:creationId xmlns:a16="http://schemas.microsoft.com/office/drawing/2014/main" id="{F0777858-61BA-E6EE-DE3F-D17E28898EC3}"/>
                </a:ext>
              </a:extLst>
            </p:cNvPr>
            <p:cNvSpPr/>
            <p:nvPr/>
          </p:nvSpPr>
          <p:spPr>
            <a:xfrm>
              <a:off x="14770744" y="4555181"/>
              <a:ext cx="860425" cy="519430"/>
            </a:xfrm>
            <a:custGeom>
              <a:avLst/>
              <a:gdLst/>
              <a:ahLst/>
              <a:cxnLst/>
              <a:rect l="l" t="t" r="r" b="b"/>
              <a:pathLst>
                <a:path w="860425" h="519429">
                  <a:moveTo>
                    <a:pt x="821003" y="519227"/>
                  </a:moveTo>
                  <a:lnTo>
                    <a:pt x="815154" y="496368"/>
                  </a:lnTo>
                  <a:lnTo>
                    <a:pt x="816756" y="493708"/>
                  </a:lnTo>
                  <a:lnTo>
                    <a:pt x="831140" y="469227"/>
                  </a:lnTo>
                  <a:lnTo>
                    <a:pt x="832202" y="466567"/>
                  </a:lnTo>
                  <a:lnTo>
                    <a:pt x="855120" y="459647"/>
                  </a:lnTo>
                  <a:lnTo>
                    <a:pt x="858648" y="474547"/>
                  </a:lnTo>
                  <a:lnTo>
                    <a:pt x="842506" y="474547"/>
                  </a:lnTo>
                  <a:lnTo>
                    <a:pt x="839841" y="474900"/>
                  </a:lnTo>
                  <a:lnTo>
                    <a:pt x="829537" y="484647"/>
                  </a:lnTo>
                  <a:lnTo>
                    <a:pt x="827414" y="488201"/>
                  </a:lnTo>
                  <a:lnTo>
                    <a:pt x="826332" y="491754"/>
                  </a:lnTo>
                  <a:lnTo>
                    <a:pt x="826332" y="498841"/>
                  </a:lnTo>
                  <a:lnTo>
                    <a:pt x="827414" y="501147"/>
                  </a:lnTo>
                  <a:lnTo>
                    <a:pt x="829537" y="502207"/>
                  </a:lnTo>
                  <a:lnTo>
                    <a:pt x="831661" y="503641"/>
                  </a:lnTo>
                  <a:lnTo>
                    <a:pt x="846311" y="503641"/>
                  </a:lnTo>
                  <a:lnTo>
                    <a:pt x="840736" y="513388"/>
                  </a:lnTo>
                  <a:lnTo>
                    <a:pt x="821003" y="519227"/>
                  </a:lnTo>
                  <a:close/>
                </a:path>
                <a:path w="860425" h="519429">
                  <a:moveTo>
                    <a:pt x="846311" y="503641"/>
                  </a:moveTo>
                  <a:lnTo>
                    <a:pt x="831661" y="503641"/>
                  </a:lnTo>
                  <a:lnTo>
                    <a:pt x="834159" y="503454"/>
                  </a:lnTo>
                  <a:lnTo>
                    <a:pt x="836990" y="501688"/>
                  </a:lnTo>
                  <a:lnTo>
                    <a:pt x="847647" y="486787"/>
                  </a:lnTo>
                  <a:lnTo>
                    <a:pt x="847584" y="478807"/>
                  </a:lnTo>
                  <a:lnTo>
                    <a:pt x="846773" y="476667"/>
                  </a:lnTo>
                  <a:lnTo>
                    <a:pt x="844983" y="475607"/>
                  </a:lnTo>
                  <a:lnTo>
                    <a:pt x="842506" y="474547"/>
                  </a:lnTo>
                  <a:lnTo>
                    <a:pt x="858648" y="474547"/>
                  </a:lnTo>
                  <a:lnTo>
                    <a:pt x="859908" y="479867"/>
                  </a:lnTo>
                  <a:lnTo>
                    <a:pt x="846311" y="503641"/>
                  </a:lnTo>
                  <a:close/>
                </a:path>
                <a:path w="860425" h="519429">
                  <a:moveTo>
                    <a:pt x="28080" y="66501"/>
                  </a:moveTo>
                  <a:lnTo>
                    <a:pt x="353" y="34580"/>
                  </a:lnTo>
                  <a:lnTo>
                    <a:pt x="0" y="32107"/>
                  </a:lnTo>
                  <a:lnTo>
                    <a:pt x="0" y="29613"/>
                  </a:lnTo>
                  <a:lnTo>
                    <a:pt x="353" y="27119"/>
                  </a:lnTo>
                  <a:lnTo>
                    <a:pt x="478" y="25873"/>
                  </a:lnTo>
                  <a:lnTo>
                    <a:pt x="20087" y="0"/>
                  </a:lnTo>
                  <a:lnTo>
                    <a:pt x="61115" y="8499"/>
                  </a:lnTo>
                  <a:lnTo>
                    <a:pt x="41923" y="19680"/>
                  </a:lnTo>
                  <a:lnTo>
                    <a:pt x="28080" y="44160"/>
                  </a:lnTo>
                  <a:lnTo>
                    <a:pt x="28080" y="66501"/>
                  </a:lnTo>
                  <a:close/>
                </a:path>
              </a:pathLst>
            </a:custGeom>
            <a:solidFill>
              <a:srgbClr val="F7D5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31">
              <a:extLst>
                <a:ext uri="{FF2B5EF4-FFF2-40B4-BE49-F238E27FC236}">
                  <a16:creationId xmlns:a16="http://schemas.microsoft.com/office/drawing/2014/main" id="{F8EB4AAF-8C5F-B1F6-FC26-B6DDD7D41868}"/>
                </a:ext>
              </a:extLst>
            </p:cNvPr>
            <p:cNvSpPr/>
            <p:nvPr/>
          </p:nvSpPr>
          <p:spPr>
            <a:xfrm>
              <a:off x="14729008" y="4542401"/>
              <a:ext cx="873125" cy="506730"/>
            </a:xfrm>
            <a:custGeom>
              <a:avLst/>
              <a:gdLst/>
              <a:ahLst/>
              <a:cxnLst/>
              <a:rect l="l" t="t" r="r" b="b"/>
              <a:pathLst>
                <a:path w="873125" h="506729">
                  <a:moveTo>
                    <a:pt x="858492" y="506488"/>
                  </a:moveTo>
                  <a:lnTo>
                    <a:pt x="69816" y="56941"/>
                  </a:lnTo>
                  <a:lnTo>
                    <a:pt x="83659" y="32460"/>
                  </a:lnTo>
                  <a:lnTo>
                    <a:pt x="872876" y="482008"/>
                  </a:lnTo>
                  <a:lnTo>
                    <a:pt x="858492" y="506488"/>
                  </a:lnTo>
                  <a:close/>
                </a:path>
                <a:path w="873125" h="506729">
                  <a:moveTo>
                    <a:pt x="42089" y="47361"/>
                  </a:moveTo>
                  <a:lnTo>
                    <a:pt x="35699" y="40170"/>
                  </a:lnTo>
                  <a:lnTo>
                    <a:pt x="24521" y="27410"/>
                  </a:lnTo>
                  <a:lnTo>
                    <a:pt x="0" y="0"/>
                  </a:lnTo>
                  <a:lnTo>
                    <a:pt x="53288" y="10910"/>
                  </a:lnTo>
                  <a:lnTo>
                    <a:pt x="61823" y="12780"/>
                  </a:lnTo>
                  <a:lnTo>
                    <a:pt x="54536" y="17281"/>
                  </a:lnTo>
                  <a:lnTo>
                    <a:pt x="48909" y="22680"/>
                  </a:lnTo>
                  <a:lnTo>
                    <a:pt x="42051" y="40170"/>
                  </a:lnTo>
                  <a:lnTo>
                    <a:pt x="41736" y="42394"/>
                  </a:lnTo>
                  <a:lnTo>
                    <a:pt x="41736" y="44888"/>
                  </a:lnTo>
                  <a:lnTo>
                    <a:pt x="42089" y="47361"/>
                  </a:lnTo>
                  <a:close/>
                </a:path>
              </a:pathLst>
            </a:custGeom>
            <a:solidFill>
              <a:srgbClr val="EF2E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32">
              <a:extLst>
                <a:ext uri="{FF2B5EF4-FFF2-40B4-BE49-F238E27FC236}">
                  <a16:creationId xmlns:a16="http://schemas.microsoft.com/office/drawing/2014/main" id="{4B088A4A-9F23-2A15-F8BE-677B836951FF}"/>
                </a:ext>
              </a:extLst>
            </p:cNvPr>
            <p:cNvSpPr/>
            <p:nvPr/>
          </p:nvSpPr>
          <p:spPr>
            <a:xfrm>
              <a:off x="14812667" y="4563161"/>
              <a:ext cx="813435" cy="461645"/>
            </a:xfrm>
            <a:custGeom>
              <a:avLst/>
              <a:gdLst/>
              <a:ahLst/>
              <a:cxnLst/>
              <a:rect l="l" t="t" r="r" b="b"/>
              <a:pathLst>
                <a:path w="813434" h="461645">
                  <a:moveTo>
                    <a:pt x="789217" y="461247"/>
                  </a:moveTo>
                  <a:lnTo>
                    <a:pt x="0" y="11700"/>
                  </a:lnTo>
                  <a:lnTo>
                    <a:pt x="19192" y="519"/>
                  </a:lnTo>
                  <a:lnTo>
                    <a:pt x="20253" y="0"/>
                  </a:lnTo>
                  <a:lnTo>
                    <a:pt x="813197" y="451666"/>
                  </a:lnTo>
                  <a:lnTo>
                    <a:pt x="790278" y="458587"/>
                  </a:lnTo>
                  <a:lnTo>
                    <a:pt x="789217" y="461247"/>
                  </a:lnTo>
                  <a:close/>
                </a:path>
              </a:pathLst>
            </a:custGeom>
            <a:solidFill>
              <a:srgbClr val="F14B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33">
              <a:extLst>
                <a:ext uri="{FF2B5EF4-FFF2-40B4-BE49-F238E27FC236}">
                  <a16:creationId xmlns:a16="http://schemas.microsoft.com/office/drawing/2014/main" id="{2E857ECD-63A9-3653-1D9F-E7DB7C2661F8}"/>
                </a:ext>
              </a:extLst>
            </p:cNvPr>
            <p:cNvSpPr/>
            <p:nvPr/>
          </p:nvSpPr>
          <p:spPr>
            <a:xfrm>
              <a:off x="14798825" y="4599342"/>
              <a:ext cx="793115" cy="475615"/>
            </a:xfrm>
            <a:custGeom>
              <a:avLst/>
              <a:gdLst/>
              <a:ahLst/>
              <a:cxnLst/>
              <a:rect l="l" t="t" r="r" b="b"/>
              <a:pathLst>
                <a:path w="793115" h="475614">
                  <a:moveTo>
                    <a:pt x="792922" y="475067"/>
                  </a:moveTo>
                  <a:lnTo>
                    <a:pt x="0" y="23400"/>
                  </a:lnTo>
                  <a:lnTo>
                    <a:pt x="0" y="0"/>
                  </a:lnTo>
                  <a:lnTo>
                    <a:pt x="788676" y="449547"/>
                  </a:lnTo>
                  <a:lnTo>
                    <a:pt x="787073" y="452207"/>
                  </a:lnTo>
                  <a:lnTo>
                    <a:pt x="792922" y="475067"/>
                  </a:lnTo>
                  <a:close/>
                </a:path>
              </a:pathLst>
            </a:custGeom>
            <a:solidFill>
              <a:srgbClr val="A01B3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34">
              <a:extLst>
                <a:ext uri="{FF2B5EF4-FFF2-40B4-BE49-F238E27FC236}">
                  <a16:creationId xmlns:a16="http://schemas.microsoft.com/office/drawing/2014/main" id="{FEB0ABFD-CB18-9965-9BA3-3B2E5732AD4E}"/>
                </a:ext>
              </a:extLst>
            </p:cNvPr>
            <p:cNvSpPr/>
            <p:nvPr/>
          </p:nvSpPr>
          <p:spPr>
            <a:xfrm>
              <a:off x="15597076" y="5029729"/>
              <a:ext cx="21590" cy="29209"/>
            </a:xfrm>
            <a:custGeom>
              <a:avLst/>
              <a:gdLst/>
              <a:ahLst/>
              <a:cxnLst/>
              <a:rect l="l" t="t" r="r" b="b"/>
              <a:pathLst>
                <a:path w="21590" h="29210">
                  <a:moveTo>
                    <a:pt x="5328" y="29094"/>
                  </a:moveTo>
                  <a:lnTo>
                    <a:pt x="3205" y="27660"/>
                  </a:lnTo>
                  <a:lnTo>
                    <a:pt x="1082" y="26600"/>
                  </a:lnTo>
                  <a:lnTo>
                    <a:pt x="0" y="24293"/>
                  </a:lnTo>
                  <a:lnTo>
                    <a:pt x="0" y="17207"/>
                  </a:lnTo>
                  <a:lnTo>
                    <a:pt x="1082" y="13653"/>
                  </a:lnTo>
                  <a:lnTo>
                    <a:pt x="3205" y="10099"/>
                  </a:lnTo>
                  <a:lnTo>
                    <a:pt x="4267" y="7626"/>
                  </a:lnTo>
                  <a:lnTo>
                    <a:pt x="16173" y="0"/>
                  </a:lnTo>
                  <a:lnTo>
                    <a:pt x="18651" y="1059"/>
                  </a:lnTo>
                  <a:lnTo>
                    <a:pt x="20441" y="2119"/>
                  </a:lnTo>
                  <a:lnTo>
                    <a:pt x="21315" y="4426"/>
                  </a:lnTo>
                  <a:lnTo>
                    <a:pt x="21315" y="12240"/>
                  </a:lnTo>
                  <a:lnTo>
                    <a:pt x="10657" y="27140"/>
                  </a:lnTo>
                  <a:lnTo>
                    <a:pt x="7826" y="28907"/>
                  </a:lnTo>
                  <a:lnTo>
                    <a:pt x="5328" y="29094"/>
                  </a:lnTo>
                  <a:close/>
                </a:path>
              </a:pathLst>
            </a:custGeom>
            <a:solidFill>
              <a:srgbClr val="4248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5">
            <a:extLst>
              <a:ext uri="{FF2B5EF4-FFF2-40B4-BE49-F238E27FC236}">
                <a16:creationId xmlns:a16="http://schemas.microsoft.com/office/drawing/2014/main" id="{93CEA3B3-DAAC-97C2-BA79-83DF7DF27D22}"/>
              </a:ext>
            </a:extLst>
          </p:cNvPr>
          <p:cNvSpPr/>
          <p:nvPr/>
        </p:nvSpPr>
        <p:spPr>
          <a:xfrm flipV="1">
            <a:off x="2014546" y="4336176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">
            <a:extLst>
              <a:ext uri="{FF2B5EF4-FFF2-40B4-BE49-F238E27FC236}">
                <a16:creationId xmlns:a16="http://schemas.microsoft.com/office/drawing/2014/main" id="{8FB31599-EA08-871C-46A6-ABFBF7263FC0}"/>
              </a:ext>
            </a:extLst>
          </p:cNvPr>
          <p:cNvSpPr/>
          <p:nvPr/>
        </p:nvSpPr>
        <p:spPr>
          <a:xfrm flipV="1">
            <a:off x="2011920" y="5077804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5917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78F3E-3BC5-9C60-C735-7D3EC0B843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4FA91F0-1A7A-5814-FE81-DC6EABF9B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499" y="1728182"/>
            <a:ext cx="6653052" cy="307182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241EF6A-2E3B-A011-D434-3F0DAC98D40C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DE047FE5-2BF8-8475-FECB-6E401D0524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Crédits hors Europe : équivalences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1E80A186-A901-C999-46F8-94E4290763E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273D840E-D773-2EB8-BF4D-F80DCE52C815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8DF9AC82-E47C-4F8F-4A75-86F44C18CDA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7F4841EF-D296-4B44-03C5-81F4A209EB6A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AD119891-1A7E-DA57-AB31-7B86D9CE84A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8" name="object 4">
            <a:extLst>
              <a:ext uri="{FF2B5EF4-FFF2-40B4-BE49-F238E27FC236}">
                <a16:creationId xmlns:a16="http://schemas.microsoft.com/office/drawing/2014/main" id="{0DC63F67-2773-213B-CC8E-8C445FDEFCA4}"/>
              </a:ext>
            </a:extLst>
          </p:cNvPr>
          <p:cNvSpPr txBox="1"/>
          <p:nvPr/>
        </p:nvSpPr>
        <p:spPr>
          <a:xfrm>
            <a:off x="1917700" y="5532222"/>
            <a:ext cx="8361354" cy="11783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42035">
              <a:lnSpc>
                <a:spcPct val="116700"/>
              </a:lnSpc>
              <a:spcBef>
                <a:spcPts val="95"/>
              </a:spcBef>
            </a:pPr>
            <a:r>
              <a:rPr lang="fr-FR" sz="1600" b="1" dirty="0">
                <a:solidFill>
                  <a:srgbClr val="FF0000"/>
                </a:solidFill>
                <a:latin typeface="Arial"/>
                <a:cs typeface="Arial"/>
              </a:rPr>
              <a:t>Attention !  30 ECTS ou équivalent à valider</a:t>
            </a:r>
          </a:p>
          <a:p>
            <a:pPr marL="12700" marR="1042035">
              <a:lnSpc>
                <a:spcPct val="116700"/>
              </a:lnSpc>
              <a:spcBef>
                <a:spcPts val="95"/>
              </a:spcBef>
            </a:pPr>
            <a:endParaRPr lang="fr-FR" sz="1600" dirty="0">
              <a:latin typeface="Arial"/>
              <a:cs typeface="Arial"/>
            </a:endParaRPr>
          </a:p>
          <a:p>
            <a:pPr marL="12700" marR="1042035">
              <a:lnSpc>
                <a:spcPct val="116700"/>
              </a:lnSpc>
              <a:spcBef>
                <a:spcPts val="95"/>
              </a:spcBef>
            </a:pPr>
            <a:r>
              <a:rPr lang="fr-FR" sz="1600" dirty="0">
                <a:latin typeface="Arial"/>
                <a:cs typeface="Arial"/>
              </a:rPr>
              <a:t>Tableau des équivalences de crédits pour les </a:t>
            </a:r>
            <a:r>
              <a:rPr lang="fr-FR" sz="1600" b="1" dirty="0">
                <a:latin typeface="Arial"/>
                <a:cs typeface="Arial"/>
              </a:rPr>
              <a:t>universités hors Europe : </a:t>
            </a:r>
          </a:p>
          <a:p>
            <a:pPr marL="12700" marR="1042035">
              <a:lnSpc>
                <a:spcPct val="116700"/>
              </a:lnSpc>
              <a:spcBef>
                <a:spcPts val="95"/>
              </a:spcBef>
            </a:pPr>
            <a:r>
              <a:rPr lang="fr-FR" sz="1600" dirty="0">
                <a:latin typeface="Arial"/>
                <a:cs typeface="Arial"/>
              </a:rPr>
              <a:t>accessible dans “Liens et documents” </a:t>
            </a:r>
          </a:p>
        </p:txBody>
      </p:sp>
      <p:sp>
        <p:nvSpPr>
          <p:cNvPr id="14" name="object 363">
            <a:extLst>
              <a:ext uri="{FF2B5EF4-FFF2-40B4-BE49-F238E27FC236}">
                <a16:creationId xmlns:a16="http://schemas.microsoft.com/office/drawing/2014/main" id="{A5F86AAD-8D04-9E42-182C-E1563AE3654B}"/>
              </a:ext>
            </a:extLst>
          </p:cNvPr>
          <p:cNvSpPr/>
          <p:nvPr/>
        </p:nvSpPr>
        <p:spPr>
          <a:xfrm>
            <a:off x="4977899" y="3572359"/>
            <a:ext cx="1600200" cy="431986"/>
          </a:xfrm>
          <a:custGeom>
            <a:avLst/>
            <a:gdLst/>
            <a:ahLst/>
            <a:cxnLst/>
            <a:rect l="l" t="t" r="r" b="b"/>
            <a:pathLst>
              <a:path w="1790065" h="1497329">
                <a:moveTo>
                  <a:pt x="251635" y="1211733"/>
                </a:moveTo>
                <a:lnTo>
                  <a:pt x="216529" y="1179373"/>
                </a:lnTo>
                <a:lnTo>
                  <a:pt x="183236" y="1145401"/>
                </a:lnTo>
                <a:lnTo>
                  <a:pt x="151982" y="1109858"/>
                </a:lnTo>
                <a:lnTo>
                  <a:pt x="122995" y="1072785"/>
                </a:lnTo>
                <a:lnTo>
                  <a:pt x="96503" y="1034223"/>
                </a:lnTo>
                <a:lnTo>
                  <a:pt x="72732" y="994212"/>
                </a:lnTo>
                <a:lnTo>
                  <a:pt x="51911" y="952793"/>
                </a:lnTo>
                <a:lnTo>
                  <a:pt x="34266" y="910007"/>
                </a:lnTo>
                <a:lnTo>
                  <a:pt x="20025" y="865896"/>
                </a:lnTo>
                <a:lnTo>
                  <a:pt x="9416" y="820499"/>
                </a:lnTo>
                <a:lnTo>
                  <a:pt x="2665" y="773859"/>
                </a:lnTo>
                <a:lnTo>
                  <a:pt x="0" y="726014"/>
                </a:lnTo>
                <a:lnTo>
                  <a:pt x="1949" y="676718"/>
                </a:lnTo>
                <a:lnTo>
                  <a:pt x="8728" y="629492"/>
                </a:lnTo>
                <a:lnTo>
                  <a:pt x="20046" y="584325"/>
                </a:lnTo>
                <a:lnTo>
                  <a:pt x="35613" y="541208"/>
                </a:lnTo>
                <a:lnTo>
                  <a:pt x="55135" y="500128"/>
                </a:lnTo>
                <a:lnTo>
                  <a:pt x="78323" y="461075"/>
                </a:lnTo>
                <a:lnTo>
                  <a:pt x="104885" y="424039"/>
                </a:lnTo>
                <a:lnTo>
                  <a:pt x="134530" y="389008"/>
                </a:lnTo>
                <a:lnTo>
                  <a:pt x="166966" y="355971"/>
                </a:lnTo>
                <a:lnTo>
                  <a:pt x="201903" y="324917"/>
                </a:lnTo>
                <a:lnTo>
                  <a:pt x="239049" y="295837"/>
                </a:lnTo>
                <a:lnTo>
                  <a:pt x="278112" y="268718"/>
                </a:lnTo>
                <a:lnTo>
                  <a:pt x="318802" y="243550"/>
                </a:lnTo>
                <a:lnTo>
                  <a:pt x="360828" y="220322"/>
                </a:lnTo>
                <a:lnTo>
                  <a:pt x="403897" y="199023"/>
                </a:lnTo>
                <a:lnTo>
                  <a:pt x="447720" y="179643"/>
                </a:lnTo>
                <a:lnTo>
                  <a:pt x="492004" y="162169"/>
                </a:lnTo>
                <a:lnTo>
                  <a:pt x="536458" y="146593"/>
                </a:lnTo>
                <a:lnTo>
                  <a:pt x="580791" y="132902"/>
                </a:lnTo>
                <a:lnTo>
                  <a:pt x="624713" y="121085"/>
                </a:lnTo>
                <a:lnTo>
                  <a:pt x="667931" y="111133"/>
                </a:lnTo>
                <a:lnTo>
                  <a:pt x="679936" y="110873"/>
                </a:lnTo>
                <a:lnTo>
                  <a:pt x="693029" y="113665"/>
                </a:lnTo>
                <a:lnTo>
                  <a:pt x="733215" y="129318"/>
                </a:lnTo>
                <a:lnTo>
                  <a:pt x="742474" y="137187"/>
                </a:lnTo>
                <a:lnTo>
                  <a:pt x="709430" y="144544"/>
                </a:lnTo>
                <a:lnTo>
                  <a:pt x="676580" y="152677"/>
                </a:lnTo>
                <a:lnTo>
                  <a:pt x="611607" y="171525"/>
                </a:lnTo>
                <a:lnTo>
                  <a:pt x="568593" y="186378"/>
                </a:lnTo>
                <a:lnTo>
                  <a:pt x="525558" y="203338"/>
                </a:lnTo>
                <a:lnTo>
                  <a:pt x="482802" y="222382"/>
                </a:lnTo>
                <a:lnTo>
                  <a:pt x="440623" y="243489"/>
                </a:lnTo>
                <a:lnTo>
                  <a:pt x="399321" y="266637"/>
                </a:lnTo>
                <a:lnTo>
                  <a:pt x="359195" y="291804"/>
                </a:lnTo>
                <a:lnTo>
                  <a:pt x="320542" y="318969"/>
                </a:lnTo>
                <a:lnTo>
                  <a:pt x="283663" y="348110"/>
                </a:lnTo>
                <a:lnTo>
                  <a:pt x="248857" y="379205"/>
                </a:lnTo>
                <a:lnTo>
                  <a:pt x="216421" y="412232"/>
                </a:lnTo>
                <a:lnTo>
                  <a:pt x="186656" y="447170"/>
                </a:lnTo>
                <a:lnTo>
                  <a:pt x="159860" y="483997"/>
                </a:lnTo>
                <a:lnTo>
                  <a:pt x="136332" y="522691"/>
                </a:lnTo>
                <a:lnTo>
                  <a:pt x="116371" y="563230"/>
                </a:lnTo>
                <a:lnTo>
                  <a:pt x="100276" y="605594"/>
                </a:lnTo>
                <a:lnTo>
                  <a:pt x="88346" y="649759"/>
                </a:lnTo>
                <a:lnTo>
                  <a:pt x="80880" y="695705"/>
                </a:lnTo>
                <a:lnTo>
                  <a:pt x="78177" y="743410"/>
                </a:lnTo>
                <a:lnTo>
                  <a:pt x="80536" y="792851"/>
                </a:lnTo>
                <a:lnTo>
                  <a:pt x="87179" y="839466"/>
                </a:lnTo>
                <a:lnTo>
                  <a:pt x="97637" y="884984"/>
                </a:lnTo>
                <a:lnTo>
                  <a:pt x="111694" y="929337"/>
                </a:lnTo>
                <a:lnTo>
                  <a:pt x="129133" y="972455"/>
                </a:lnTo>
                <a:lnTo>
                  <a:pt x="149739" y="1014271"/>
                </a:lnTo>
                <a:lnTo>
                  <a:pt x="173295" y="1054717"/>
                </a:lnTo>
                <a:lnTo>
                  <a:pt x="199586" y="1093723"/>
                </a:lnTo>
                <a:lnTo>
                  <a:pt x="228396" y="1131222"/>
                </a:lnTo>
                <a:lnTo>
                  <a:pt x="259508" y="1167145"/>
                </a:lnTo>
                <a:lnTo>
                  <a:pt x="292706" y="1201424"/>
                </a:lnTo>
                <a:lnTo>
                  <a:pt x="327776" y="1233990"/>
                </a:lnTo>
                <a:lnTo>
                  <a:pt x="364500" y="1264776"/>
                </a:lnTo>
                <a:lnTo>
                  <a:pt x="402662" y="1293713"/>
                </a:lnTo>
                <a:lnTo>
                  <a:pt x="442048" y="1320731"/>
                </a:lnTo>
                <a:lnTo>
                  <a:pt x="482439" y="1345764"/>
                </a:lnTo>
                <a:lnTo>
                  <a:pt x="523622" y="1368743"/>
                </a:lnTo>
                <a:lnTo>
                  <a:pt x="565379" y="1389599"/>
                </a:lnTo>
                <a:lnTo>
                  <a:pt x="607494" y="1408264"/>
                </a:lnTo>
                <a:lnTo>
                  <a:pt x="649752" y="1424670"/>
                </a:lnTo>
                <a:lnTo>
                  <a:pt x="696901" y="1439999"/>
                </a:lnTo>
                <a:lnTo>
                  <a:pt x="744917" y="1452311"/>
                </a:lnTo>
                <a:lnTo>
                  <a:pt x="793600" y="1461555"/>
                </a:lnTo>
                <a:lnTo>
                  <a:pt x="842749" y="1467680"/>
                </a:lnTo>
                <a:lnTo>
                  <a:pt x="892165" y="1470634"/>
                </a:lnTo>
                <a:lnTo>
                  <a:pt x="941648" y="1470367"/>
                </a:lnTo>
                <a:lnTo>
                  <a:pt x="990998" y="1466826"/>
                </a:lnTo>
                <a:lnTo>
                  <a:pt x="1040014" y="1459962"/>
                </a:lnTo>
                <a:lnTo>
                  <a:pt x="1088498" y="1449723"/>
                </a:lnTo>
                <a:lnTo>
                  <a:pt x="1136248" y="1436057"/>
                </a:lnTo>
                <a:lnTo>
                  <a:pt x="1182372" y="1419298"/>
                </a:lnTo>
                <a:lnTo>
                  <a:pt x="1227339" y="1399535"/>
                </a:lnTo>
                <a:lnTo>
                  <a:pt x="1271073" y="1376981"/>
                </a:lnTo>
                <a:lnTo>
                  <a:pt x="1313498" y="1351847"/>
                </a:lnTo>
                <a:lnTo>
                  <a:pt x="1354539" y="1324347"/>
                </a:lnTo>
                <a:lnTo>
                  <a:pt x="1394118" y="1294694"/>
                </a:lnTo>
                <a:lnTo>
                  <a:pt x="1432160" y="1263098"/>
                </a:lnTo>
                <a:lnTo>
                  <a:pt x="1468590" y="1229775"/>
                </a:lnTo>
                <a:lnTo>
                  <a:pt x="1503330" y="1194935"/>
                </a:lnTo>
                <a:lnTo>
                  <a:pt x="1536305" y="1158792"/>
                </a:lnTo>
                <a:lnTo>
                  <a:pt x="1566966" y="1121718"/>
                </a:lnTo>
                <a:lnTo>
                  <a:pt x="1595583" y="1082859"/>
                </a:lnTo>
                <a:lnTo>
                  <a:pt x="1621834" y="1042340"/>
                </a:lnTo>
                <a:lnTo>
                  <a:pt x="1645397" y="1000285"/>
                </a:lnTo>
                <a:lnTo>
                  <a:pt x="1665951" y="956821"/>
                </a:lnTo>
                <a:lnTo>
                  <a:pt x="1683173" y="912072"/>
                </a:lnTo>
                <a:lnTo>
                  <a:pt x="1696743" y="866164"/>
                </a:lnTo>
                <a:lnTo>
                  <a:pt x="1706337" y="819221"/>
                </a:lnTo>
                <a:lnTo>
                  <a:pt x="1711635" y="771368"/>
                </a:lnTo>
                <a:lnTo>
                  <a:pt x="1712315" y="722732"/>
                </a:lnTo>
                <a:lnTo>
                  <a:pt x="1708234" y="674125"/>
                </a:lnTo>
                <a:lnTo>
                  <a:pt x="1699665" y="626427"/>
                </a:lnTo>
                <a:lnTo>
                  <a:pt x="1686901" y="579803"/>
                </a:lnTo>
                <a:lnTo>
                  <a:pt x="1670238" y="534422"/>
                </a:lnTo>
                <a:lnTo>
                  <a:pt x="1649969" y="490450"/>
                </a:lnTo>
                <a:lnTo>
                  <a:pt x="1626390" y="448054"/>
                </a:lnTo>
                <a:lnTo>
                  <a:pt x="1599794" y="407403"/>
                </a:lnTo>
                <a:lnTo>
                  <a:pt x="1570476" y="368662"/>
                </a:lnTo>
                <a:lnTo>
                  <a:pt x="1538730" y="332000"/>
                </a:lnTo>
                <a:lnTo>
                  <a:pt x="1504634" y="297206"/>
                </a:lnTo>
                <a:lnTo>
                  <a:pt x="1468669" y="264480"/>
                </a:lnTo>
                <a:lnTo>
                  <a:pt x="1430963" y="233829"/>
                </a:lnTo>
                <a:lnTo>
                  <a:pt x="1391643" y="205258"/>
                </a:lnTo>
                <a:lnTo>
                  <a:pt x="1350835" y="178773"/>
                </a:lnTo>
                <a:lnTo>
                  <a:pt x="1308668" y="154380"/>
                </a:lnTo>
                <a:lnTo>
                  <a:pt x="1265267" y="132084"/>
                </a:lnTo>
                <a:lnTo>
                  <a:pt x="1220760" y="111891"/>
                </a:lnTo>
                <a:lnTo>
                  <a:pt x="1175274" y="93808"/>
                </a:lnTo>
                <a:lnTo>
                  <a:pt x="1128935" y="77839"/>
                </a:lnTo>
                <a:lnTo>
                  <a:pt x="1081871" y="63991"/>
                </a:lnTo>
                <a:lnTo>
                  <a:pt x="1034208" y="52269"/>
                </a:lnTo>
                <a:lnTo>
                  <a:pt x="986075" y="42679"/>
                </a:lnTo>
                <a:lnTo>
                  <a:pt x="937596" y="35228"/>
                </a:lnTo>
                <a:lnTo>
                  <a:pt x="888901" y="29919"/>
                </a:lnTo>
                <a:lnTo>
                  <a:pt x="840115" y="26760"/>
                </a:lnTo>
                <a:lnTo>
                  <a:pt x="791365" y="25757"/>
                </a:lnTo>
                <a:lnTo>
                  <a:pt x="742779" y="26914"/>
                </a:lnTo>
                <a:lnTo>
                  <a:pt x="694483" y="30238"/>
                </a:lnTo>
                <a:lnTo>
                  <a:pt x="646605" y="35735"/>
                </a:lnTo>
                <a:lnTo>
                  <a:pt x="634354" y="35636"/>
                </a:lnTo>
                <a:lnTo>
                  <a:pt x="597450" y="24837"/>
                </a:lnTo>
                <a:lnTo>
                  <a:pt x="634462" y="3012"/>
                </a:lnTo>
                <a:lnTo>
                  <a:pt x="696938" y="0"/>
                </a:lnTo>
                <a:lnTo>
                  <a:pt x="745054" y="66"/>
                </a:lnTo>
                <a:lnTo>
                  <a:pt x="793144" y="2094"/>
                </a:lnTo>
                <a:lnTo>
                  <a:pt x="841149" y="6008"/>
                </a:lnTo>
                <a:lnTo>
                  <a:pt x="889011" y="11733"/>
                </a:lnTo>
                <a:lnTo>
                  <a:pt x="936669" y="19197"/>
                </a:lnTo>
                <a:lnTo>
                  <a:pt x="984066" y="28322"/>
                </a:lnTo>
                <a:lnTo>
                  <a:pt x="1031143" y="39036"/>
                </a:lnTo>
                <a:lnTo>
                  <a:pt x="1077841" y="51263"/>
                </a:lnTo>
                <a:lnTo>
                  <a:pt x="1124101" y="64929"/>
                </a:lnTo>
                <a:lnTo>
                  <a:pt x="1169864" y="79959"/>
                </a:lnTo>
                <a:lnTo>
                  <a:pt x="1215071" y="96279"/>
                </a:lnTo>
                <a:lnTo>
                  <a:pt x="1262808" y="115287"/>
                </a:lnTo>
                <a:lnTo>
                  <a:pt x="1309887" y="136165"/>
                </a:lnTo>
                <a:lnTo>
                  <a:pt x="1356105" y="158985"/>
                </a:lnTo>
                <a:lnTo>
                  <a:pt x="1401261" y="183818"/>
                </a:lnTo>
                <a:lnTo>
                  <a:pt x="1445151" y="210738"/>
                </a:lnTo>
                <a:lnTo>
                  <a:pt x="1487573" y="239817"/>
                </a:lnTo>
                <a:lnTo>
                  <a:pt x="1528324" y="271125"/>
                </a:lnTo>
                <a:lnTo>
                  <a:pt x="1567203" y="304737"/>
                </a:lnTo>
                <a:lnTo>
                  <a:pt x="1604007" y="340724"/>
                </a:lnTo>
                <a:lnTo>
                  <a:pt x="1638533" y="379158"/>
                </a:lnTo>
                <a:lnTo>
                  <a:pt x="1669580" y="418817"/>
                </a:lnTo>
                <a:lnTo>
                  <a:pt x="1697822" y="460654"/>
                </a:lnTo>
                <a:lnTo>
                  <a:pt x="1722932" y="504442"/>
                </a:lnTo>
                <a:lnTo>
                  <a:pt x="1744583" y="549953"/>
                </a:lnTo>
                <a:lnTo>
                  <a:pt x="1762446" y="596960"/>
                </a:lnTo>
                <a:lnTo>
                  <a:pt x="1776196" y="645236"/>
                </a:lnTo>
                <a:lnTo>
                  <a:pt x="1785504" y="694555"/>
                </a:lnTo>
                <a:lnTo>
                  <a:pt x="1790043" y="744688"/>
                </a:lnTo>
                <a:lnTo>
                  <a:pt x="1789487" y="795410"/>
                </a:lnTo>
                <a:lnTo>
                  <a:pt x="1783963" y="844930"/>
                </a:lnTo>
                <a:lnTo>
                  <a:pt x="1773947" y="893236"/>
                </a:lnTo>
                <a:lnTo>
                  <a:pt x="1759776" y="940256"/>
                </a:lnTo>
                <a:lnTo>
                  <a:pt x="1741787" y="985920"/>
                </a:lnTo>
                <a:lnTo>
                  <a:pt x="1720315" y="1030156"/>
                </a:lnTo>
                <a:lnTo>
                  <a:pt x="1695699" y="1072893"/>
                </a:lnTo>
                <a:lnTo>
                  <a:pt x="1668274" y="1114058"/>
                </a:lnTo>
                <a:lnTo>
                  <a:pt x="1638378" y="1153581"/>
                </a:lnTo>
                <a:lnTo>
                  <a:pt x="1606347" y="1191391"/>
                </a:lnTo>
                <a:lnTo>
                  <a:pt x="1572518" y="1227415"/>
                </a:lnTo>
                <a:lnTo>
                  <a:pt x="1537228" y="1261582"/>
                </a:lnTo>
                <a:lnTo>
                  <a:pt x="1498327" y="1295941"/>
                </a:lnTo>
                <a:lnTo>
                  <a:pt x="1457853" y="1328361"/>
                </a:lnTo>
                <a:lnTo>
                  <a:pt x="1415850" y="1358617"/>
                </a:lnTo>
                <a:lnTo>
                  <a:pt x="1372361" y="1386483"/>
                </a:lnTo>
                <a:lnTo>
                  <a:pt x="1327430" y="1411736"/>
                </a:lnTo>
                <a:lnTo>
                  <a:pt x="1281101" y="1434150"/>
                </a:lnTo>
                <a:lnTo>
                  <a:pt x="1233417" y="1453499"/>
                </a:lnTo>
                <a:lnTo>
                  <a:pt x="1184421" y="1469561"/>
                </a:lnTo>
                <a:lnTo>
                  <a:pt x="1134158" y="1482109"/>
                </a:lnTo>
                <a:lnTo>
                  <a:pt x="1082671" y="1490918"/>
                </a:lnTo>
                <a:lnTo>
                  <a:pt x="1030566" y="1495898"/>
                </a:lnTo>
                <a:lnTo>
                  <a:pt x="978256" y="1497321"/>
                </a:lnTo>
                <a:lnTo>
                  <a:pt x="925892" y="1495411"/>
                </a:lnTo>
                <a:lnTo>
                  <a:pt x="873623" y="1490395"/>
                </a:lnTo>
                <a:lnTo>
                  <a:pt x="821600" y="1482497"/>
                </a:lnTo>
                <a:lnTo>
                  <a:pt x="769974" y="1471943"/>
                </a:lnTo>
                <a:lnTo>
                  <a:pt x="718895" y="1458959"/>
                </a:lnTo>
                <a:lnTo>
                  <a:pt x="668514" y="1443770"/>
                </a:lnTo>
                <a:lnTo>
                  <a:pt x="618981" y="1426601"/>
                </a:lnTo>
                <a:lnTo>
                  <a:pt x="570446" y="1407678"/>
                </a:lnTo>
                <a:lnTo>
                  <a:pt x="529026" y="1389685"/>
                </a:lnTo>
                <a:lnTo>
                  <a:pt x="487599" y="1369753"/>
                </a:lnTo>
                <a:lnTo>
                  <a:pt x="446394" y="1347923"/>
                </a:lnTo>
                <a:lnTo>
                  <a:pt x="405636" y="1324235"/>
                </a:lnTo>
                <a:lnTo>
                  <a:pt x="365554" y="1298732"/>
                </a:lnTo>
                <a:lnTo>
                  <a:pt x="326375" y="1271453"/>
                </a:lnTo>
                <a:lnTo>
                  <a:pt x="288326" y="1242440"/>
                </a:lnTo>
                <a:lnTo>
                  <a:pt x="251635" y="1211733"/>
                </a:lnTo>
                <a:close/>
              </a:path>
            </a:pathLst>
          </a:custGeom>
          <a:solidFill>
            <a:srgbClr val="87B92E"/>
          </a:solidFill>
        </p:spPr>
        <p:txBody>
          <a:bodyPr wrap="square" lIns="0" tIns="0" rIns="0" bIns="0" rtlCol="0"/>
          <a:lstStyle/>
          <a:p>
            <a:endParaRPr>
              <a:solidFill>
                <a:srgbClr val="FF0000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27E9C07-CA97-70FB-4C84-16EB8CA92A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210" y="2566751"/>
            <a:ext cx="1740690" cy="174069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BA553EA-A1C1-C8A7-C2A0-F57259570ABB}"/>
              </a:ext>
            </a:extLst>
          </p:cNvPr>
          <p:cNvSpPr txBox="1"/>
          <p:nvPr/>
        </p:nvSpPr>
        <p:spPr>
          <a:xfrm>
            <a:off x="3289300" y="4846127"/>
            <a:ext cx="68014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dirty="0"/>
              <a:t>https://www.icp.fr/international/partir-a-linternational-avec-licp/liens-et-documents</a:t>
            </a:r>
          </a:p>
        </p:txBody>
      </p:sp>
    </p:spTree>
    <p:extLst>
      <p:ext uri="{BB962C8B-B14F-4D97-AF65-F5344CB8AC3E}">
        <p14:creationId xmlns:p14="http://schemas.microsoft.com/office/powerpoint/2010/main" val="3452977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6A987-7897-6823-FB0D-C041967C7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4AC131-07BF-D7EF-B264-BB208EB61487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680CE041-181E-4C5C-FFB2-AE7444BE31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Tableau des équivalences de crédits</a:t>
            </a:r>
            <a:b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</a:b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sur liens et documents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0FC044B9-FA21-9C36-D914-C32D4A0D0C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34ADE0DC-A421-2C9F-C759-7725A827C94B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4051775C-C736-4C4E-16DE-B980E8CD6D4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F70B77AD-AE5D-2A76-E5C9-A5F405CE4E78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32E4839E-5FD4-9608-4F1E-191153D5ABE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C67AE8D-892A-FE25-29CF-6786A2140B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4668" y="1592783"/>
            <a:ext cx="6638610" cy="521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77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54D0F-99DA-D560-62D1-67C2C8336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5A96126-71F1-2659-59B9-EC510C6C4E28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F9E1E411-F119-5F7A-9A41-28149254AA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Niveaux de langue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9B6BA7F1-1064-8D2C-FD30-9E043A3C0D0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733BEEBA-E1FD-110F-B9A0-BD4E86AD1525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37F5F342-C939-3DE2-7E0A-BCD71297208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89DB1CB5-C7A6-D0E0-B925-C30DAE592E2E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86462472-5227-2856-17DA-DF3AA831CCA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A821D30-73F2-FD60-23CE-60F94C16DB2B}"/>
              </a:ext>
            </a:extLst>
          </p:cNvPr>
          <p:cNvSpPr txBox="1"/>
          <p:nvPr/>
        </p:nvSpPr>
        <p:spPr>
          <a:xfrm>
            <a:off x="2018010" y="1724025"/>
            <a:ext cx="79006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latin typeface="Arial"/>
                <a:cs typeface="Arial"/>
              </a:rPr>
              <a:t>Pour </a:t>
            </a:r>
            <a:r>
              <a:rPr lang="fr-FR" sz="1600" b="1" u="sng" dirty="0">
                <a:latin typeface="Arial"/>
                <a:cs typeface="Arial"/>
              </a:rPr>
              <a:t>chacun des trois vœux</a:t>
            </a:r>
            <a:r>
              <a:rPr lang="fr-FR" sz="1600" dirty="0">
                <a:latin typeface="Arial"/>
                <a:cs typeface="Arial"/>
              </a:rPr>
              <a:t>, </a:t>
            </a:r>
            <a:r>
              <a:rPr lang="fr-FR" sz="1600" b="1" dirty="0">
                <a:solidFill>
                  <a:srgbClr val="FF0000"/>
                </a:solidFill>
                <a:latin typeface="Arial"/>
                <a:cs typeface="Arial"/>
              </a:rPr>
              <a:t>vous devez vérifier les </a:t>
            </a:r>
            <a:r>
              <a:rPr lang="fr-FR" sz="1600" b="1" dirty="0" err="1">
                <a:solidFill>
                  <a:srgbClr val="FF0000"/>
                </a:solidFill>
                <a:latin typeface="Arial"/>
                <a:cs typeface="Arial"/>
              </a:rPr>
              <a:t>pré-requis</a:t>
            </a:r>
            <a:r>
              <a:rPr lang="fr-FR" sz="1600" b="1" dirty="0">
                <a:solidFill>
                  <a:srgbClr val="FF0000"/>
                </a:solidFill>
                <a:latin typeface="Arial"/>
                <a:cs typeface="Arial"/>
              </a:rPr>
              <a:t> académiques et linguistiques sur la mappemonde</a:t>
            </a:r>
            <a:r>
              <a:rPr lang="fr-FR" sz="1600" dirty="0">
                <a:latin typeface="Arial"/>
                <a:cs typeface="Arial"/>
              </a:rPr>
              <a:t>, et fournir impérativement :</a:t>
            </a:r>
            <a:endParaRPr lang="fr-FR" dirty="0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10CEC501-1A5F-62EA-5D73-4C9F724351E5}"/>
              </a:ext>
            </a:extLst>
          </p:cNvPr>
          <p:cNvSpPr/>
          <p:nvPr/>
        </p:nvSpPr>
        <p:spPr>
          <a:xfrm flipV="1">
            <a:off x="3534249" y="2907982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3AAC36-30BA-DC3B-CACF-AFAE6F9F7828}"/>
              </a:ext>
            </a:extLst>
          </p:cNvPr>
          <p:cNvSpPr txBox="1"/>
          <p:nvPr/>
        </p:nvSpPr>
        <p:spPr>
          <a:xfrm>
            <a:off x="3822700" y="2574575"/>
            <a:ext cx="62484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1600" dirty="0">
              <a:latin typeface="Arial"/>
              <a:cs typeface="Arial"/>
            </a:endParaRPr>
          </a:p>
          <a:p>
            <a:r>
              <a:rPr lang="fr-FR" sz="1600" dirty="0">
                <a:latin typeface="Arial"/>
                <a:cs typeface="Arial"/>
              </a:rPr>
              <a:t>Soit une </a:t>
            </a:r>
            <a:r>
              <a:rPr lang="fr-FR" sz="1600" b="1" dirty="0">
                <a:latin typeface="Arial"/>
                <a:cs typeface="Arial"/>
              </a:rPr>
              <a:t>certification</a:t>
            </a:r>
            <a:r>
              <a:rPr lang="fr-FR" sz="1600" dirty="0">
                <a:latin typeface="Arial"/>
                <a:cs typeface="Arial"/>
              </a:rPr>
              <a:t> TOEFL ou IELTS pour l’anglais si elle est demandée sur la mappemonde (Cambridge rarement accepté)</a:t>
            </a:r>
          </a:p>
          <a:p>
            <a:r>
              <a:rPr lang="fr-FR" dirty="0"/>
              <a:t>		</a:t>
            </a:r>
            <a:r>
              <a:rPr lang="fr-FR" sz="1600" dirty="0"/>
              <a:t>TOEFL : </a:t>
            </a:r>
            <a:r>
              <a:rPr lang="fr-FR" sz="1600" dirty="0">
                <a:solidFill>
                  <a:srgbClr val="FF0000"/>
                </a:solidFill>
                <a:latin typeface="Arial"/>
                <a:cs typeface="Arial"/>
              </a:rPr>
              <a:t>72 et + obligatoire</a:t>
            </a:r>
          </a:p>
          <a:p>
            <a:r>
              <a:rPr lang="fr-FR" sz="1600" dirty="0"/>
              <a:t>		 IELTS :  </a:t>
            </a:r>
            <a:r>
              <a:rPr lang="fr-FR" sz="1600" dirty="0">
                <a:solidFill>
                  <a:srgbClr val="FF0000"/>
                </a:solidFill>
                <a:latin typeface="Arial"/>
                <a:cs typeface="Arial"/>
              </a:rPr>
              <a:t>6 minimum</a:t>
            </a:r>
          </a:p>
          <a:p>
            <a:r>
              <a:rPr lang="fr-FR" sz="1600" dirty="0">
                <a:solidFill>
                  <a:srgbClr val="FF0000"/>
                </a:solidFill>
                <a:latin typeface="Arial"/>
                <a:cs typeface="Arial"/>
              </a:rPr>
              <a:t>A vérifier sur la mappemonde selon l’université </a:t>
            </a:r>
          </a:p>
          <a:p>
            <a:endParaRPr lang="fr-FR" sz="1600" dirty="0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fr-FR" sz="1600" dirty="0">
                <a:latin typeface="Arial"/>
                <a:cs typeface="Arial"/>
              </a:rPr>
              <a:t>Soit </a:t>
            </a:r>
            <a:r>
              <a:rPr lang="fr-FR" sz="1600" b="1" dirty="0">
                <a:latin typeface="Arial"/>
                <a:cs typeface="Arial"/>
              </a:rPr>
              <a:t>l’attestation linguistique/candidature mobilité</a:t>
            </a:r>
            <a:r>
              <a:rPr lang="fr-FR" sz="1600" dirty="0">
                <a:latin typeface="Arial"/>
                <a:cs typeface="Arial"/>
              </a:rPr>
              <a:t>, de l’ICP</a:t>
            </a:r>
          </a:p>
          <a:p>
            <a:r>
              <a:rPr lang="fr-FR" sz="1600" dirty="0">
                <a:latin typeface="Arial"/>
                <a:cs typeface="Arial"/>
              </a:rPr>
              <a:t>		</a:t>
            </a:r>
            <a:r>
              <a:rPr lang="fr-FR" sz="1600" dirty="0">
                <a:solidFill>
                  <a:srgbClr val="FF0000"/>
                </a:solidFill>
                <a:latin typeface="Arial"/>
                <a:cs typeface="Arial"/>
              </a:rPr>
              <a:t>niveau B2 obligatoire</a:t>
            </a:r>
          </a:p>
          <a:p>
            <a:endParaRPr lang="fr-FR" sz="16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4211DFB7-0D6D-F39F-DC45-6B4E1CF88CFD}"/>
              </a:ext>
            </a:extLst>
          </p:cNvPr>
          <p:cNvSpPr/>
          <p:nvPr/>
        </p:nvSpPr>
        <p:spPr>
          <a:xfrm flipV="1">
            <a:off x="3534249" y="4364831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F53DE32-D402-16E2-AD6B-57F0CC4C2314}"/>
              </a:ext>
            </a:extLst>
          </p:cNvPr>
          <p:cNvSpPr txBox="1"/>
          <p:nvPr/>
        </p:nvSpPr>
        <p:spPr>
          <a:xfrm>
            <a:off x="1997699" y="5370573"/>
            <a:ext cx="76269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latin typeface="Arial"/>
                <a:cs typeface="Arial"/>
              </a:rPr>
              <a:t>Passer le test d’attestations de langues à partir de fin septembre : </a:t>
            </a:r>
          </a:p>
          <a:p>
            <a:r>
              <a:rPr lang="fr-FR" sz="1600" dirty="0">
                <a:latin typeface="Arial"/>
                <a:cs typeface="Arial"/>
                <a:hlinkClick r:id="rId4"/>
              </a:rPr>
              <a:t>https://formation.icp.fr/course/index.php?categoryid=1672</a:t>
            </a:r>
            <a:endParaRPr lang="fr-FR" sz="1600" dirty="0">
              <a:latin typeface="Arial"/>
              <a:cs typeface="Arial"/>
            </a:endParaRPr>
          </a:p>
          <a:p>
            <a:r>
              <a:rPr lang="fr-FR" sz="1600" dirty="0">
                <a:latin typeface="Arial"/>
                <a:cs typeface="Arial"/>
              </a:rPr>
              <a:t>Mot de passe : monde26 </a:t>
            </a:r>
          </a:p>
        </p:txBody>
      </p:sp>
      <p:pic>
        <p:nvPicPr>
          <p:cNvPr id="14" name="object 3">
            <a:extLst>
              <a:ext uri="{FF2B5EF4-FFF2-40B4-BE49-F238E27FC236}">
                <a16:creationId xmlns:a16="http://schemas.microsoft.com/office/drawing/2014/main" id="{E1859FBC-9AD7-55A0-7B52-6341C557C93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37178" y="3026994"/>
            <a:ext cx="945850" cy="952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87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5169D-A990-9FDC-F4C3-34EA79F90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C94C766-BFD5-EB50-9053-6FF85133A51F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70468CD3-0994-9717-294A-80A0A5F91BA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AE757077-213E-F39A-9054-824C1B2AD899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CF720AC5-919F-CE60-352D-412B2418772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1C5E75BF-8B44-7ACB-E4BC-0B37157B9DE8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FBAD21F0-7DD2-7758-3DC3-063085FBF8B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741DED9-A87A-0400-BF4A-765C611CC010}"/>
              </a:ext>
            </a:extLst>
          </p:cNvPr>
          <p:cNvSpPr txBox="1"/>
          <p:nvPr/>
        </p:nvSpPr>
        <p:spPr>
          <a:xfrm>
            <a:off x="2070100" y="1579040"/>
            <a:ext cx="790069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u="sng" dirty="0">
                <a:solidFill>
                  <a:srgbClr val="FF0000"/>
                </a:solidFill>
                <a:latin typeface="Arial"/>
                <a:cs typeface="Arial"/>
              </a:rPr>
              <a:t>ATTENTION</a:t>
            </a:r>
            <a:r>
              <a:rPr lang="fr-FR" sz="1600" dirty="0">
                <a:latin typeface="Arial"/>
                <a:cs typeface="Arial"/>
              </a:rPr>
              <a:t>, </a:t>
            </a:r>
          </a:p>
          <a:p>
            <a:pPr algn="ctr"/>
            <a:endParaRPr lang="fr-FR" sz="1600" dirty="0">
              <a:latin typeface="Arial"/>
              <a:cs typeface="Arial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lang="fr-FR" sz="1800" b="1" dirty="0">
                <a:solidFill>
                  <a:srgbClr val="FF0000"/>
                </a:solidFill>
              </a:rPr>
              <a:t>l arrive que quelques étudiants trichent pour avoir le niveau B2,</a:t>
            </a:r>
          </a:p>
          <a:p>
            <a:pPr algn="ctr"/>
            <a:endParaRPr lang="fr-FR" b="1" dirty="0">
              <a:solidFill>
                <a:srgbClr val="FF0000"/>
              </a:solidFill>
            </a:endParaRPr>
          </a:p>
          <a:p>
            <a:pPr algn="ctr"/>
            <a:r>
              <a:rPr lang="fr-FR" sz="1800" b="1" dirty="0">
                <a:solidFill>
                  <a:srgbClr val="FF0000"/>
                </a:solidFill>
              </a:rPr>
              <a:t>Sachez que vous prenez un très gros risque !</a:t>
            </a:r>
          </a:p>
          <a:p>
            <a:pPr algn="ctr"/>
            <a:endParaRPr lang="fr-FR" dirty="0"/>
          </a:p>
          <a:p>
            <a:pPr algn="ctr"/>
            <a:r>
              <a:rPr lang="fr-FR" sz="1800" dirty="0"/>
              <a:t>Si votre vrai niveau n’est pas assez bon en anglais ou en espagnol pour suivre les cours et pour rédiger lors des examens, </a:t>
            </a:r>
          </a:p>
          <a:p>
            <a:pPr algn="ctr"/>
            <a:r>
              <a:rPr lang="fr-FR" sz="2000" b="1" dirty="0">
                <a:solidFill>
                  <a:srgbClr val="FF0000"/>
                </a:solidFill>
              </a:rPr>
              <a:t>vous risquez d’échouer</a:t>
            </a:r>
            <a:r>
              <a:rPr lang="fr-FR" sz="2000" dirty="0"/>
              <a:t>, </a:t>
            </a:r>
          </a:p>
          <a:p>
            <a:pPr algn="ctr"/>
            <a:r>
              <a:rPr lang="fr-FR" sz="1800" dirty="0"/>
              <a:t>de devoir refaire le trimestre à l’ICP, et d’avoir votre licence en 7 semestres au lieu de 6. </a:t>
            </a:r>
            <a:endParaRPr lang="fr-FR" dirty="0"/>
          </a:p>
          <a:p>
            <a:pPr algn="ctr"/>
            <a:r>
              <a:rPr lang="fr-FR" sz="1800" dirty="0"/>
              <a:t> </a:t>
            </a:r>
            <a:endParaRPr lang="fr-FR" dirty="0"/>
          </a:p>
          <a:p>
            <a:pPr algn="ctr"/>
            <a:r>
              <a:rPr lang="fr-FR" sz="1800" dirty="0">
                <a:solidFill>
                  <a:srgbClr val="FF0000"/>
                </a:solidFill>
              </a:rPr>
              <a:t>Donc : un bon conseil</a:t>
            </a:r>
            <a:r>
              <a:rPr lang="fr-FR" sz="1800" b="1" dirty="0">
                <a:solidFill>
                  <a:srgbClr val="FF0000"/>
                </a:solidFill>
              </a:rPr>
              <a:t>. NE TRICHEZ PAS !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6" name="object 4">
            <a:extLst>
              <a:ext uri="{FF2B5EF4-FFF2-40B4-BE49-F238E27FC236}">
                <a16:creationId xmlns:a16="http://schemas.microsoft.com/office/drawing/2014/main" id="{7FA4779E-9785-2978-3B7C-041A000F9DF3}"/>
              </a:ext>
            </a:extLst>
          </p:cNvPr>
          <p:cNvGrpSpPr/>
          <p:nvPr/>
        </p:nvGrpSpPr>
        <p:grpSpPr>
          <a:xfrm>
            <a:off x="3136900" y="4923053"/>
            <a:ext cx="527986" cy="223893"/>
            <a:chOff x="1028700" y="4527401"/>
            <a:chExt cx="902969" cy="382905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8AC442C7-5053-E604-FFB4-ACBEF9CA62FE}"/>
                </a:ext>
              </a:extLst>
            </p:cNvPr>
            <p:cNvSpPr/>
            <p:nvPr/>
          </p:nvSpPr>
          <p:spPr>
            <a:xfrm>
              <a:off x="1029781" y="4528482"/>
              <a:ext cx="901065" cy="380365"/>
            </a:xfrm>
            <a:custGeom>
              <a:avLst/>
              <a:gdLst/>
              <a:ahLst/>
              <a:cxnLst/>
              <a:rect l="l" t="t" r="r" b="b"/>
              <a:pathLst>
                <a:path w="901064" h="380364">
                  <a:moveTo>
                    <a:pt x="597677" y="380135"/>
                  </a:moveTo>
                  <a:lnTo>
                    <a:pt x="597677" y="279387"/>
                  </a:lnTo>
                  <a:lnTo>
                    <a:pt x="0" y="279387"/>
                  </a:lnTo>
                  <a:lnTo>
                    <a:pt x="0" y="100748"/>
                  </a:lnTo>
                  <a:lnTo>
                    <a:pt x="597677" y="100748"/>
                  </a:lnTo>
                  <a:lnTo>
                    <a:pt x="597677" y="0"/>
                  </a:lnTo>
                  <a:lnTo>
                    <a:pt x="900613" y="190056"/>
                  </a:lnTo>
                  <a:lnTo>
                    <a:pt x="597677" y="380135"/>
                  </a:lnTo>
                  <a:close/>
                </a:path>
              </a:pathLst>
            </a:custGeom>
            <a:solidFill>
              <a:srgbClr val="87B9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EB6BF3A8-D12B-9710-7703-E135139670C0}"/>
                </a:ext>
              </a:extLst>
            </p:cNvPr>
            <p:cNvSpPr/>
            <p:nvPr/>
          </p:nvSpPr>
          <p:spPr>
            <a:xfrm>
              <a:off x="1029781" y="4528482"/>
              <a:ext cx="901065" cy="380365"/>
            </a:xfrm>
            <a:custGeom>
              <a:avLst/>
              <a:gdLst/>
              <a:ahLst/>
              <a:cxnLst/>
              <a:rect l="l" t="t" r="r" b="b"/>
              <a:pathLst>
                <a:path w="901064" h="380364">
                  <a:moveTo>
                    <a:pt x="597677" y="380135"/>
                  </a:moveTo>
                  <a:lnTo>
                    <a:pt x="597677" y="279387"/>
                  </a:lnTo>
                  <a:lnTo>
                    <a:pt x="0" y="279387"/>
                  </a:lnTo>
                  <a:lnTo>
                    <a:pt x="0" y="100748"/>
                  </a:lnTo>
                  <a:lnTo>
                    <a:pt x="597677" y="100748"/>
                  </a:lnTo>
                  <a:lnTo>
                    <a:pt x="597677" y="0"/>
                  </a:lnTo>
                  <a:lnTo>
                    <a:pt x="900613" y="190056"/>
                  </a:lnTo>
                  <a:lnTo>
                    <a:pt x="597677" y="38013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87298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03624-CE3E-ADCE-4A38-C7A982D22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DC93E2-E606-89B2-7F2F-9D52BDB245F5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37CA6B79-2D63-B779-6CA4-0C603FC176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Certification TOEFL ou IELTS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85C4F264-7BCC-1F05-0CC6-A4C77BC79F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F1FACDE0-4B2D-3B03-0605-B78056DE2DC1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4B1E5440-7B22-47AA-FBBD-83F585BFB30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B55C4A69-D4FE-76A7-B203-73447867A60F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0587A6DD-FC47-B4B1-19DF-71FE79ED3BF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93DDF41-C847-8BE7-863E-25B48AF656A0}"/>
              </a:ext>
            </a:extLst>
          </p:cNvPr>
          <p:cNvSpPr txBox="1"/>
          <p:nvPr/>
        </p:nvSpPr>
        <p:spPr>
          <a:xfrm>
            <a:off x="2014546" y="1817292"/>
            <a:ext cx="79006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u="sng" dirty="0">
                <a:latin typeface="Arial"/>
                <a:cs typeface="Arial"/>
              </a:rPr>
              <a:t>Date limite de passation conseillée </a:t>
            </a:r>
            <a:r>
              <a:rPr lang="fr-FR" sz="1600" dirty="0">
                <a:latin typeface="Arial"/>
                <a:cs typeface="Arial"/>
              </a:rPr>
              <a:t>: </a:t>
            </a:r>
            <a:r>
              <a:rPr lang="fr-FR" sz="1600" b="1" dirty="0">
                <a:latin typeface="Arial"/>
                <a:cs typeface="Arial"/>
              </a:rPr>
              <a:t>avant le 30 octobre </a:t>
            </a:r>
            <a:r>
              <a:rPr lang="fr-FR" sz="1600" dirty="0">
                <a:latin typeface="Arial"/>
                <a:cs typeface="Arial"/>
              </a:rPr>
              <a:t>afin de recevoir le résultat avant le 10 novembre</a:t>
            </a: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EEED0F43-FFBA-0326-F2F9-3C2E13E200E2}"/>
              </a:ext>
            </a:extLst>
          </p:cNvPr>
          <p:cNvSpPr/>
          <p:nvPr/>
        </p:nvSpPr>
        <p:spPr>
          <a:xfrm flipV="1">
            <a:off x="3533409" y="4369197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DB96F8-E2EF-79B6-477B-34D5B6DC3089}"/>
              </a:ext>
            </a:extLst>
          </p:cNvPr>
          <p:cNvSpPr txBox="1"/>
          <p:nvPr/>
        </p:nvSpPr>
        <p:spPr>
          <a:xfrm>
            <a:off x="2014547" y="5249572"/>
            <a:ext cx="72183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latin typeface="Arial"/>
                <a:cs typeface="Arial"/>
              </a:rPr>
              <a:t>“Home Edition”, “</a:t>
            </a:r>
            <a:r>
              <a:rPr lang="fr-FR" sz="1600" dirty="0" err="1">
                <a:latin typeface="Arial"/>
                <a:cs typeface="Arial"/>
              </a:rPr>
              <a:t>My</a:t>
            </a:r>
            <a:r>
              <a:rPr lang="fr-FR" sz="1600" dirty="0">
                <a:latin typeface="Arial"/>
                <a:cs typeface="Arial"/>
              </a:rPr>
              <a:t> best score” (TOEFL) et ” “One Skill Retake” (IELTS) ainsi que le TOIEC </a:t>
            </a:r>
            <a:r>
              <a:rPr lang="fr-FR" sz="1600" u="sng" dirty="0">
                <a:latin typeface="Arial"/>
                <a:cs typeface="Arial"/>
              </a:rPr>
              <a:t>ne sont pas acceptés</a:t>
            </a:r>
            <a:r>
              <a:rPr lang="fr-FR" sz="1600" dirty="0">
                <a:latin typeface="Arial"/>
                <a:cs typeface="Arial"/>
              </a:rPr>
              <a:t> par les universités partenaires !</a:t>
            </a: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E96DC8A8-4FF6-350B-807E-E3616351092F}"/>
              </a:ext>
            </a:extLst>
          </p:cNvPr>
          <p:cNvSpPr/>
          <p:nvPr/>
        </p:nvSpPr>
        <p:spPr>
          <a:xfrm flipV="1">
            <a:off x="3524011" y="3916204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D7B5F8B-0C70-8000-A0DC-ECD2A2EC03AB}"/>
              </a:ext>
            </a:extLst>
          </p:cNvPr>
          <p:cNvSpPr txBox="1"/>
          <p:nvPr/>
        </p:nvSpPr>
        <p:spPr>
          <a:xfrm>
            <a:off x="3780831" y="3861840"/>
            <a:ext cx="762694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latin typeface="Arial"/>
                <a:cs typeface="Arial"/>
              </a:rPr>
              <a:t>Dans un centre agréé</a:t>
            </a:r>
          </a:p>
          <a:p>
            <a:endParaRPr lang="fr-FR" sz="1600" dirty="0">
              <a:latin typeface="Arial"/>
              <a:cs typeface="Arial"/>
            </a:endParaRPr>
          </a:p>
          <a:p>
            <a:r>
              <a:rPr lang="fr-FR" sz="1600" dirty="0">
                <a:latin typeface="Arial"/>
                <a:cs typeface="Arial"/>
              </a:rPr>
              <a:t>Sur ordinateur (et pas en version papier)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29128F-CD79-2A5F-4A17-B4F46B952305}"/>
              </a:ext>
            </a:extLst>
          </p:cNvPr>
          <p:cNvSpPr txBox="1"/>
          <p:nvPr/>
        </p:nvSpPr>
        <p:spPr>
          <a:xfrm>
            <a:off x="4398292" y="2624870"/>
            <a:ext cx="53478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  <a:latin typeface="Arial"/>
                <a:cs typeface="Arial"/>
              </a:rPr>
              <a:t>Réservez votre place dès maintenant !</a:t>
            </a:r>
          </a:p>
        </p:txBody>
      </p:sp>
      <p:sp>
        <p:nvSpPr>
          <p:cNvPr id="15" name="object 2">
            <a:extLst>
              <a:ext uri="{FF2B5EF4-FFF2-40B4-BE49-F238E27FC236}">
                <a16:creationId xmlns:a16="http://schemas.microsoft.com/office/drawing/2014/main" id="{D0643EE3-C496-7502-15BD-C267D409748F}"/>
              </a:ext>
            </a:extLst>
          </p:cNvPr>
          <p:cNvSpPr/>
          <p:nvPr/>
        </p:nvSpPr>
        <p:spPr>
          <a:xfrm rot="954009">
            <a:off x="3763543" y="2497813"/>
            <a:ext cx="575513" cy="318946"/>
          </a:xfrm>
          <a:custGeom>
            <a:avLst/>
            <a:gdLst/>
            <a:ahLst/>
            <a:cxnLst/>
            <a:rect l="l" t="t" r="r" b="b"/>
            <a:pathLst>
              <a:path w="984250" h="545464">
                <a:moveTo>
                  <a:pt x="757588" y="345676"/>
                </a:moveTo>
                <a:lnTo>
                  <a:pt x="753056" y="340382"/>
                </a:lnTo>
                <a:lnTo>
                  <a:pt x="750804" y="333758"/>
                </a:lnTo>
                <a:lnTo>
                  <a:pt x="751218" y="326515"/>
                </a:lnTo>
                <a:lnTo>
                  <a:pt x="754470" y="320089"/>
                </a:lnTo>
                <a:lnTo>
                  <a:pt x="759764" y="315557"/>
                </a:lnTo>
                <a:lnTo>
                  <a:pt x="766389" y="313305"/>
                </a:lnTo>
                <a:lnTo>
                  <a:pt x="773632" y="313719"/>
                </a:lnTo>
                <a:lnTo>
                  <a:pt x="975694" y="369053"/>
                </a:lnTo>
                <a:lnTo>
                  <a:pt x="980508" y="374093"/>
                </a:lnTo>
                <a:lnTo>
                  <a:pt x="982199" y="380431"/>
                </a:lnTo>
                <a:lnTo>
                  <a:pt x="983641" y="386831"/>
                </a:lnTo>
                <a:lnTo>
                  <a:pt x="983302" y="388008"/>
                </a:lnTo>
                <a:lnTo>
                  <a:pt x="977713" y="397242"/>
                </a:lnTo>
                <a:lnTo>
                  <a:pt x="953498" y="420034"/>
                </a:lnTo>
                <a:lnTo>
                  <a:pt x="895190" y="384743"/>
                </a:lnTo>
                <a:lnTo>
                  <a:pt x="764014" y="348928"/>
                </a:lnTo>
                <a:lnTo>
                  <a:pt x="757588" y="345676"/>
                </a:lnTo>
                <a:close/>
              </a:path>
              <a:path w="984250" h="545464">
                <a:moveTo>
                  <a:pt x="512999" y="424821"/>
                </a:moveTo>
                <a:lnTo>
                  <a:pt x="310495" y="302253"/>
                </a:lnTo>
                <a:lnTo>
                  <a:pt x="366448" y="333036"/>
                </a:lnTo>
                <a:lnTo>
                  <a:pt x="428134" y="360139"/>
                </a:lnTo>
                <a:lnTo>
                  <a:pt x="485125" y="379583"/>
                </a:lnTo>
                <a:lnTo>
                  <a:pt x="540740" y="393739"/>
                </a:lnTo>
                <a:lnTo>
                  <a:pt x="594637" y="403175"/>
                </a:lnTo>
                <a:lnTo>
                  <a:pt x="646477" y="408457"/>
                </a:lnTo>
                <a:lnTo>
                  <a:pt x="695917" y="410155"/>
                </a:lnTo>
                <a:lnTo>
                  <a:pt x="742617" y="408835"/>
                </a:lnTo>
                <a:lnTo>
                  <a:pt x="786235" y="405067"/>
                </a:lnTo>
                <a:lnTo>
                  <a:pt x="826431" y="399416"/>
                </a:lnTo>
                <a:lnTo>
                  <a:pt x="862863" y="392453"/>
                </a:lnTo>
                <a:lnTo>
                  <a:pt x="895190" y="384743"/>
                </a:lnTo>
                <a:lnTo>
                  <a:pt x="953498" y="420034"/>
                </a:lnTo>
                <a:lnTo>
                  <a:pt x="931372" y="440870"/>
                </a:lnTo>
                <a:lnTo>
                  <a:pt x="899011" y="421282"/>
                </a:lnTo>
                <a:lnTo>
                  <a:pt x="866341" y="428950"/>
                </a:lnTo>
                <a:lnTo>
                  <a:pt x="833100" y="435255"/>
                </a:lnTo>
                <a:lnTo>
                  <a:pt x="799497" y="440185"/>
                </a:lnTo>
                <a:lnTo>
                  <a:pt x="765738" y="443725"/>
                </a:lnTo>
                <a:lnTo>
                  <a:pt x="714007" y="446458"/>
                </a:lnTo>
                <a:lnTo>
                  <a:pt x="662727" y="445917"/>
                </a:lnTo>
                <a:lnTo>
                  <a:pt x="611953" y="442100"/>
                </a:lnTo>
                <a:lnTo>
                  <a:pt x="561740" y="435009"/>
                </a:lnTo>
                <a:lnTo>
                  <a:pt x="512999" y="424821"/>
                </a:lnTo>
                <a:close/>
              </a:path>
              <a:path w="984250" h="545464">
                <a:moveTo>
                  <a:pt x="811945" y="545462"/>
                </a:moveTo>
                <a:lnTo>
                  <a:pt x="796525" y="525233"/>
                </a:lnTo>
                <a:lnTo>
                  <a:pt x="798028" y="518430"/>
                </a:lnTo>
                <a:lnTo>
                  <a:pt x="802122" y="512517"/>
                </a:lnTo>
                <a:lnTo>
                  <a:pt x="899011" y="421282"/>
                </a:lnTo>
                <a:lnTo>
                  <a:pt x="931372" y="440870"/>
                </a:lnTo>
                <a:lnTo>
                  <a:pt x="827066" y="539095"/>
                </a:lnTo>
                <a:lnTo>
                  <a:pt x="821055" y="544811"/>
                </a:lnTo>
                <a:lnTo>
                  <a:pt x="811945" y="545462"/>
                </a:lnTo>
                <a:close/>
              </a:path>
              <a:path w="984250" h="545464">
                <a:moveTo>
                  <a:pt x="293301" y="334229"/>
                </a:moveTo>
                <a:lnTo>
                  <a:pt x="240138" y="298988"/>
                </a:lnTo>
                <a:lnTo>
                  <a:pt x="192644" y="261771"/>
                </a:lnTo>
                <a:lnTo>
                  <a:pt x="150619" y="223539"/>
                </a:lnTo>
                <a:lnTo>
                  <a:pt x="113860" y="185251"/>
                </a:lnTo>
                <a:lnTo>
                  <a:pt x="82168" y="147867"/>
                </a:lnTo>
                <a:lnTo>
                  <a:pt x="55341" y="112345"/>
                </a:lnTo>
                <a:lnTo>
                  <a:pt x="33178" y="79647"/>
                </a:lnTo>
                <a:lnTo>
                  <a:pt x="2040" y="26558"/>
                </a:lnTo>
                <a:lnTo>
                  <a:pt x="0" y="19666"/>
                </a:lnTo>
                <a:lnTo>
                  <a:pt x="740" y="12723"/>
                </a:lnTo>
                <a:lnTo>
                  <a:pt x="4034" y="6569"/>
                </a:lnTo>
                <a:lnTo>
                  <a:pt x="9652" y="2040"/>
                </a:lnTo>
                <a:lnTo>
                  <a:pt x="16543" y="0"/>
                </a:lnTo>
                <a:lnTo>
                  <a:pt x="23486" y="740"/>
                </a:lnTo>
                <a:lnTo>
                  <a:pt x="29641" y="4034"/>
                </a:lnTo>
                <a:lnTo>
                  <a:pt x="34170" y="9652"/>
                </a:lnTo>
                <a:lnTo>
                  <a:pt x="46904" y="32638"/>
                </a:lnTo>
                <a:lnTo>
                  <a:pt x="63696" y="60126"/>
                </a:lnTo>
                <a:lnTo>
                  <a:pt x="110199" y="124974"/>
                </a:lnTo>
                <a:lnTo>
                  <a:pt x="140282" y="160515"/>
                </a:lnTo>
                <a:lnTo>
                  <a:pt x="175167" y="196923"/>
                </a:lnTo>
                <a:lnTo>
                  <a:pt x="215040" y="233288"/>
                </a:lnTo>
                <a:lnTo>
                  <a:pt x="260087" y="268701"/>
                </a:lnTo>
                <a:lnTo>
                  <a:pt x="310495" y="302253"/>
                </a:lnTo>
                <a:lnTo>
                  <a:pt x="512999" y="424821"/>
                </a:lnTo>
                <a:lnTo>
                  <a:pt x="512145" y="424642"/>
                </a:lnTo>
                <a:lnTo>
                  <a:pt x="463222" y="411002"/>
                </a:lnTo>
                <a:lnTo>
                  <a:pt x="415028" y="394087"/>
                </a:lnTo>
                <a:lnTo>
                  <a:pt x="351256" y="366065"/>
                </a:lnTo>
                <a:lnTo>
                  <a:pt x="321558" y="350548"/>
                </a:lnTo>
                <a:lnTo>
                  <a:pt x="293301" y="334229"/>
                </a:lnTo>
                <a:close/>
              </a:path>
            </a:pathLst>
          </a:custGeom>
          <a:solidFill>
            <a:srgbClr val="83B317"/>
          </a:solidFill>
          <a:ln>
            <a:solidFill>
              <a:srgbClr val="69AD44"/>
            </a:solidFill>
          </a:ln>
        </p:spPr>
        <p:txBody>
          <a:bodyPr wrap="square" lIns="0" tIns="0" rIns="0" bIns="0" rtlCol="0"/>
          <a:lstStyle/>
          <a:p>
            <a:endParaRPr sz="160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8FCBA0A-3669-22F1-9A1D-97AE8FF69004}"/>
              </a:ext>
            </a:extLst>
          </p:cNvPr>
          <p:cNvSpPr txBox="1"/>
          <p:nvPr/>
        </p:nvSpPr>
        <p:spPr>
          <a:xfrm>
            <a:off x="2034173" y="3383780"/>
            <a:ext cx="53478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latin typeface="Arial"/>
                <a:cs typeface="Arial"/>
              </a:rPr>
              <a:t>Les tests sont à passer :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0DFB9CF3-3062-2B32-EEA3-1A64F94DB142}"/>
              </a:ext>
            </a:extLst>
          </p:cNvPr>
          <p:cNvSpPr txBox="1"/>
          <p:nvPr/>
        </p:nvSpPr>
        <p:spPr>
          <a:xfrm>
            <a:off x="1997228" y="6144861"/>
            <a:ext cx="57034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400" dirty="0">
                <a:latin typeface="Arial"/>
                <a:cs typeface="Arial"/>
              </a:rPr>
              <a:t>TOEFL IBTS : https://www.ets.org/toefl/test-takers/ibt/schedule.html IELTS : https://www.britishcouncil.fr/examen/ielts/quel-test/academic</a:t>
            </a:r>
          </a:p>
        </p:txBody>
      </p:sp>
    </p:spTree>
    <p:extLst>
      <p:ext uri="{BB962C8B-B14F-4D97-AF65-F5344CB8AC3E}">
        <p14:creationId xmlns:p14="http://schemas.microsoft.com/office/powerpoint/2010/main" val="258533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6B8CF-7D38-7423-F439-C381973A6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632AD5-48AD-6ADE-E183-A8CA7EC83C14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EC8D9342-A2FE-2040-777E-A27093F2A3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Codes TOEFL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D964F831-3B95-34B4-8274-D86AE93B83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B1E9BB45-1017-E1BD-5651-61A3474FCEBE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37D32DCE-6DE3-6D2E-A6F3-A8D094F10F2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C95CC2A5-8697-3527-9D0F-E7B264025A05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DA139DDA-DAD5-629A-1F0F-6D75852B35A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10" name="object 5">
            <a:extLst>
              <a:ext uri="{FF2B5EF4-FFF2-40B4-BE49-F238E27FC236}">
                <a16:creationId xmlns:a16="http://schemas.microsoft.com/office/drawing/2014/main" id="{770FDE44-9E56-78CA-044C-D3885AEEA95D}"/>
              </a:ext>
            </a:extLst>
          </p:cNvPr>
          <p:cNvSpPr/>
          <p:nvPr/>
        </p:nvSpPr>
        <p:spPr>
          <a:xfrm flipV="1">
            <a:off x="2213076" y="4633961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D6591F12-ECB1-CD65-F0A7-F5D9080C5205}"/>
              </a:ext>
            </a:extLst>
          </p:cNvPr>
          <p:cNvSpPr/>
          <p:nvPr/>
        </p:nvSpPr>
        <p:spPr>
          <a:xfrm flipV="1">
            <a:off x="2213076" y="2104093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A041F80-2AE6-6344-602F-C628ABE0F366}"/>
              </a:ext>
            </a:extLst>
          </p:cNvPr>
          <p:cNvSpPr txBox="1"/>
          <p:nvPr/>
        </p:nvSpPr>
        <p:spPr>
          <a:xfrm>
            <a:off x="2816445" y="3737676"/>
            <a:ext cx="70750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600" dirty="0">
                <a:latin typeface="Arial"/>
                <a:cs typeface="Arial"/>
              </a:rPr>
              <a:t>TOEFL IBTS : https://www.ets.org/toefl/test-takers/ibt/schedule.html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003578C-5F34-148B-9A09-D92A48D870D2}"/>
              </a:ext>
            </a:extLst>
          </p:cNvPr>
          <p:cNvSpPr txBox="1"/>
          <p:nvPr/>
        </p:nvSpPr>
        <p:spPr>
          <a:xfrm>
            <a:off x="2429164" y="2056449"/>
            <a:ext cx="534785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/>
              <a:t>Code promo TOEFL :</a:t>
            </a:r>
          </a:p>
          <a:p>
            <a:endParaRPr lang="fr-FR" sz="1600" dirty="0"/>
          </a:p>
          <a:p>
            <a:r>
              <a:rPr lang="fr-FR" sz="1600" b="1" dirty="0"/>
              <a:t>Nom : ICPTOEFL10</a:t>
            </a:r>
            <a:endParaRPr lang="fr-FR" sz="1600" dirty="0"/>
          </a:p>
          <a:p>
            <a:r>
              <a:rPr lang="fr-FR" sz="1600" dirty="0"/>
              <a:t>Dates d’utilisation : Avant le 18/11/2026</a:t>
            </a:r>
            <a:endParaRPr lang="fr-FR" sz="1600" dirty="0">
              <a:effectLst/>
            </a:endParaRPr>
          </a:p>
          <a:p>
            <a:r>
              <a:rPr lang="fr-FR" sz="1600" dirty="0"/>
              <a:t>Discount : -10%</a:t>
            </a:r>
            <a:endParaRPr lang="fr-FR" sz="1600" dirty="0">
              <a:effectLst/>
            </a:endParaRPr>
          </a:p>
          <a:p>
            <a:r>
              <a:rPr lang="fr-FR" sz="1600" dirty="0"/>
              <a:t>Quantité : 100 – premier arrivé, premier servi</a:t>
            </a:r>
            <a:endParaRPr lang="fr-FR" sz="1600" dirty="0">
              <a:effectLst/>
            </a:endParaRPr>
          </a:p>
          <a:p>
            <a:endParaRPr lang="fr-FR" sz="16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590E69E-A957-9001-8C02-05E0A297B998}"/>
              </a:ext>
            </a:extLst>
          </p:cNvPr>
          <p:cNvSpPr txBox="1"/>
          <p:nvPr/>
        </p:nvSpPr>
        <p:spPr>
          <a:xfrm>
            <a:off x="2496128" y="4565498"/>
            <a:ext cx="53478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effectLst/>
              </a:rPr>
              <a:t>Code promo TOEFL programme MICEFA :</a:t>
            </a:r>
          </a:p>
          <a:p>
            <a:endParaRPr lang="fr-FR" dirty="0"/>
          </a:p>
          <a:p>
            <a:r>
              <a:rPr lang="fr-FR" dirty="0">
                <a:effectLst/>
              </a:rPr>
              <a:t>Contacter : Yannick </a:t>
            </a:r>
            <a:r>
              <a:rPr lang="fr-FR" dirty="0" err="1">
                <a:effectLst/>
              </a:rPr>
              <a:t>Lambron</a:t>
            </a:r>
            <a:r>
              <a:rPr lang="fr-FR" dirty="0">
                <a:effectLst/>
              </a:rPr>
              <a:t> - international.monde@icp.fr</a:t>
            </a:r>
            <a:endParaRPr lang="fr-FR" dirty="0"/>
          </a:p>
        </p:txBody>
      </p:sp>
      <p:grpSp>
        <p:nvGrpSpPr>
          <p:cNvPr id="18" name="object 4">
            <a:extLst>
              <a:ext uri="{FF2B5EF4-FFF2-40B4-BE49-F238E27FC236}">
                <a16:creationId xmlns:a16="http://schemas.microsoft.com/office/drawing/2014/main" id="{56505CB2-B3E8-0778-7873-58D26CF3369D}"/>
              </a:ext>
            </a:extLst>
          </p:cNvPr>
          <p:cNvGrpSpPr/>
          <p:nvPr/>
        </p:nvGrpSpPr>
        <p:grpSpPr>
          <a:xfrm>
            <a:off x="2279852" y="3782713"/>
            <a:ext cx="527986" cy="223893"/>
            <a:chOff x="1028700" y="4527401"/>
            <a:chExt cx="902969" cy="382905"/>
          </a:xfrm>
        </p:grpSpPr>
        <p:sp>
          <p:nvSpPr>
            <p:cNvPr id="20" name="object 5">
              <a:extLst>
                <a:ext uri="{FF2B5EF4-FFF2-40B4-BE49-F238E27FC236}">
                  <a16:creationId xmlns:a16="http://schemas.microsoft.com/office/drawing/2014/main" id="{325DBC0F-CC40-2139-FAE0-DBDAAEB092B8}"/>
                </a:ext>
              </a:extLst>
            </p:cNvPr>
            <p:cNvSpPr/>
            <p:nvPr/>
          </p:nvSpPr>
          <p:spPr>
            <a:xfrm>
              <a:off x="1029781" y="4528482"/>
              <a:ext cx="901065" cy="380365"/>
            </a:xfrm>
            <a:custGeom>
              <a:avLst/>
              <a:gdLst/>
              <a:ahLst/>
              <a:cxnLst/>
              <a:rect l="l" t="t" r="r" b="b"/>
              <a:pathLst>
                <a:path w="901064" h="380364">
                  <a:moveTo>
                    <a:pt x="597677" y="380135"/>
                  </a:moveTo>
                  <a:lnTo>
                    <a:pt x="597677" y="279387"/>
                  </a:lnTo>
                  <a:lnTo>
                    <a:pt x="0" y="279387"/>
                  </a:lnTo>
                  <a:lnTo>
                    <a:pt x="0" y="100748"/>
                  </a:lnTo>
                  <a:lnTo>
                    <a:pt x="597677" y="100748"/>
                  </a:lnTo>
                  <a:lnTo>
                    <a:pt x="597677" y="0"/>
                  </a:lnTo>
                  <a:lnTo>
                    <a:pt x="900613" y="190056"/>
                  </a:lnTo>
                  <a:lnTo>
                    <a:pt x="597677" y="380135"/>
                  </a:lnTo>
                  <a:close/>
                </a:path>
              </a:pathLst>
            </a:custGeom>
            <a:solidFill>
              <a:srgbClr val="87B9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6">
              <a:extLst>
                <a:ext uri="{FF2B5EF4-FFF2-40B4-BE49-F238E27FC236}">
                  <a16:creationId xmlns:a16="http://schemas.microsoft.com/office/drawing/2014/main" id="{75D39204-8033-EE56-2746-5A3D19C230C1}"/>
                </a:ext>
              </a:extLst>
            </p:cNvPr>
            <p:cNvSpPr/>
            <p:nvPr/>
          </p:nvSpPr>
          <p:spPr>
            <a:xfrm>
              <a:off x="1029781" y="4528482"/>
              <a:ext cx="901065" cy="380365"/>
            </a:xfrm>
            <a:custGeom>
              <a:avLst/>
              <a:gdLst/>
              <a:ahLst/>
              <a:cxnLst/>
              <a:rect l="l" t="t" r="r" b="b"/>
              <a:pathLst>
                <a:path w="901064" h="380364">
                  <a:moveTo>
                    <a:pt x="597677" y="380135"/>
                  </a:moveTo>
                  <a:lnTo>
                    <a:pt x="597677" y="279387"/>
                  </a:lnTo>
                  <a:lnTo>
                    <a:pt x="0" y="279387"/>
                  </a:lnTo>
                  <a:lnTo>
                    <a:pt x="0" y="100748"/>
                  </a:lnTo>
                  <a:lnTo>
                    <a:pt x="597677" y="100748"/>
                  </a:lnTo>
                  <a:lnTo>
                    <a:pt x="597677" y="0"/>
                  </a:lnTo>
                  <a:lnTo>
                    <a:pt x="900613" y="190056"/>
                  </a:lnTo>
                  <a:lnTo>
                    <a:pt x="597677" y="38013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34615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CEBDD-0964-849E-8E1E-D00796F82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0A1DD0-80B1-865E-3AF9-15BCB3B5780E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5B091DEA-A83F-EA8C-9608-D7A5E866329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Budget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EDB3CEAA-7273-670C-529E-D4A456867C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23DF40B5-C6C5-7E0F-718E-DFA5652A9C7B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88595555-50A1-1D7F-5DD7-A4A4820731D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27266BA5-DB30-9622-0DDC-5318880B1C43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50A3C271-A92A-493F-11EC-7E726CC1209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grpSp>
        <p:nvGrpSpPr>
          <p:cNvPr id="6" name="object 11">
            <a:extLst>
              <a:ext uri="{FF2B5EF4-FFF2-40B4-BE49-F238E27FC236}">
                <a16:creationId xmlns:a16="http://schemas.microsoft.com/office/drawing/2014/main" id="{2C6DDCEC-9585-EAF4-9514-36CD8A17A047}"/>
              </a:ext>
            </a:extLst>
          </p:cNvPr>
          <p:cNvGrpSpPr/>
          <p:nvPr/>
        </p:nvGrpSpPr>
        <p:grpSpPr>
          <a:xfrm>
            <a:off x="3755778" y="3992686"/>
            <a:ext cx="3796157" cy="89112"/>
            <a:chOff x="6423184" y="5504801"/>
            <a:chExt cx="6492240" cy="152400"/>
          </a:xfrm>
        </p:grpSpPr>
        <p:sp>
          <p:nvSpPr>
            <p:cNvPr id="7" name="object 12">
              <a:extLst>
                <a:ext uri="{FF2B5EF4-FFF2-40B4-BE49-F238E27FC236}">
                  <a16:creationId xmlns:a16="http://schemas.microsoft.com/office/drawing/2014/main" id="{792373B9-6683-960D-E022-E82B1286742B}"/>
                </a:ext>
              </a:extLst>
            </p:cNvPr>
            <p:cNvSpPr/>
            <p:nvPr/>
          </p:nvSpPr>
          <p:spPr>
            <a:xfrm>
              <a:off x="6423184" y="5581001"/>
              <a:ext cx="6473190" cy="0"/>
            </a:xfrm>
            <a:custGeom>
              <a:avLst/>
              <a:gdLst/>
              <a:ahLst/>
              <a:cxnLst/>
              <a:rect l="l" t="t" r="r" b="b"/>
              <a:pathLst>
                <a:path w="6473190">
                  <a:moveTo>
                    <a:pt x="0" y="0"/>
                  </a:moveTo>
                  <a:lnTo>
                    <a:pt x="6473189" y="0"/>
                  </a:lnTo>
                </a:path>
              </a:pathLst>
            </a:custGeom>
            <a:ln w="38099">
              <a:solidFill>
                <a:srgbClr val="83B3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3">
              <a:extLst>
                <a:ext uri="{FF2B5EF4-FFF2-40B4-BE49-F238E27FC236}">
                  <a16:creationId xmlns:a16="http://schemas.microsoft.com/office/drawing/2014/main" id="{59A0205A-BC74-1C00-27F5-2D0D64971E1A}"/>
                </a:ext>
              </a:extLst>
            </p:cNvPr>
            <p:cNvSpPr/>
            <p:nvPr/>
          </p:nvSpPr>
          <p:spPr>
            <a:xfrm>
              <a:off x="12820174" y="5523851"/>
              <a:ext cx="76200" cy="114300"/>
            </a:xfrm>
            <a:custGeom>
              <a:avLst/>
              <a:gdLst/>
              <a:ahLst/>
              <a:cxnLst/>
              <a:rect l="l" t="t" r="r" b="b"/>
              <a:pathLst>
                <a:path w="76200" h="114300">
                  <a:moveTo>
                    <a:pt x="0" y="0"/>
                  </a:moveTo>
                  <a:lnTo>
                    <a:pt x="76199" y="57149"/>
                  </a:lnTo>
                  <a:lnTo>
                    <a:pt x="0" y="114299"/>
                  </a:lnTo>
                </a:path>
              </a:pathLst>
            </a:custGeom>
            <a:ln w="38099">
              <a:solidFill>
                <a:srgbClr val="83B3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5">
            <a:extLst>
              <a:ext uri="{FF2B5EF4-FFF2-40B4-BE49-F238E27FC236}">
                <a16:creationId xmlns:a16="http://schemas.microsoft.com/office/drawing/2014/main" id="{BA4EE561-BDF8-F896-DA8E-AADA87476E0E}"/>
              </a:ext>
            </a:extLst>
          </p:cNvPr>
          <p:cNvGrpSpPr/>
          <p:nvPr/>
        </p:nvGrpSpPr>
        <p:grpSpPr>
          <a:xfrm>
            <a:off x="3755778" y="4915489"/>
            <a:ext cx="3796157" cy="89112"/>
            <a:chOff x="6423184" y="7082993"/>
            <a:chExt cx="6492240" cy="152400"/>
          </a:xfrm>
        </p:grpSpPr>
        <p:sp>
          <p:nvSpPr>
            <p:cNvPr id="11" name="object 16">
              <a:extLst>
                <a:ext uri="{FF2B5EF4-FFF2-40B4-BE49-F238E27FC236}">
                  <a16:creationId xmlns:a16="http://schemas.microsoft.com/office/drawing/2014/main" id="{76ED9B23-432F-4B38-4E81-C2D9C10FE6DE}"/>
                </a:ext>
              </a:extLst>
            </p:cNvPr>
            <p:cNvSpPr/>
            <p:nvPr/>
          </p:nvSpPr>
          <p:spPr>
            <a:xfrm>
              <a:off x="6423184" y="7159193"/>
              <a:ext cx="6473190" cy="0"/>
            </a:xfrm>
            <a:custGeom>
              <a:avLst/>
              <a:gdLst/>
              <a:ahLst/>
              <a:cxnLst/>
              <a:rect l="l" t="t" r="r" b="b"/>
              <a:pathLst>
                <a:path w="6473190">
                  <a:moveTo>
                    <a:pt x="0" y="0"/>
                  </a:moveTo>
                  <a:lnTo>
                    <a:pt x="6473189" y="0"/>
                  </a:lnTo>
                </a:path>
              </a:pathLst>
            </a:custGeom>
            <a:ln w="38099">
              <a:solidFill>
                <a:srgbClr val="83B3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7">
              <a:extLst>
                <a:ext uri="{FF2B5EF4-FFF2-40B4-BE49-F238E27FC236}">
                  <a16:creationId xmlns:a16="http://schemas.microsoft.com/office/drawing/2014/main" id="{027CC5C9-B9ED-0443-B10F-7B4203040CB5}"/>
                </a:ext>
              </a:extLst>
            </p:cNvPr>
            <p:cNvSpPr/>
            <p:nvPr/>
          </p:nvSpPr>
          <p:spPr>
            <a:xfrm>
              <a:off x="12820174" y="7102043"/>
              <a:ext cx="76200" cy="114300"/>
            </a:xfrm>
            <a:custGeom>
              <a:avLst/>
              <a:gdLst/>
              <a:ahLst/>
              <a:cxnLst/>
              <a:rect l="l" t="t" r="r" b="b"/>
              <a:pathLst>
                <a:path w="76200" h="114300">
                  <a:moveTo>
                    <a:pt x="0" y="0"/>
                  </a:moveTo>
                  <a:lnTo>
                    <a:pt x="76199" y="57149"/>
                  </a:lnTo>
                  <a:lnTo>
                    <a:pt x="0" y="114299"/>
                  </a:lnTo>
                </a:path>
              </a:pathLst>
            </a:custGeom>
            <a:ln w="38099">
              <a:solidFill>
                <a:srgbClr val="83B3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5">
            <a:extLst>
              <a:ext uri="{FF2B5EF4-FFF2-40B4-BE49-F238E27FC236}">
                <a16:creationId xmlns:a16="http://schemas.microsoft.com/office/drawing/2014/main" id="{B91BC8F9-3A0A-D7D8-557A-004C78339D41}"/>
              </a:ext>
            </a:extLst>
          </p:cNvPr>
          <p:cNvSpPr/>
          <p:nvPr/>
        </p:nvSpPr>
        <p:spPr>
          <a:xfrm flipV="1">
            <a:off x="1997228" y="3880528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C8B9DA9D-B7A0-3D65-890E-4FC4353F71B5}"/>
              </a:ext>
            </a:extLst>
          </p:cNvPr>
          <p:cNvSpPr/>
          <p:nvPr/>
        </p:nvSpPr>
        <p:spPr>
          <a:xfrm flipV="1">
            <a:off x="1997228" y="4874450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0A3F36C-35CC-14E6-9B1D-9B39D6D5C8D9}"/>
              </a:ext>
            </a:extLst>
          </p:cNvPr>
          <p:cNvSpPr txBox="1"/>
          <p:nvPr/>
        </p:nvSpPr>
        <p:spPr>
          <a:xfrm>
            <a:off x="2268734" y="3830263"/>
            <a:ext cx="53478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Arial"/>
                <a:cs typeface="Arial"/>
              </a:rPr>
              <a:t>Europe</a:t>
            </a:r>
          </a:p>
          <a:p>
            <a:r>
              <a:rPr lang="fr-FR" sz="1600" dirty="0">
                <a:latin typeface="Arial"/>
                <a:cs typeface="Arial"/>
              </a:rPr>
              <a:t>(Accords Erasmus) :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F25F273-7A13-B3B6-20A6-3CF61BC32DFB}"/>
              </a:ext>
            </a:extLst>
          </p:cNvPr>
          <p:cNvSpPr txBox="1"/>
          <p:nvPr/>
        </p:nvSpPr>
        <p:spPr>
          <a:xfrm>
            <a:off x="1917701" y="1826054"/>
            <a:ext cx="7391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69AD44"/>
                </a:solidFill>
                <a:latin typeface="Arial"/>
                <a:cs typeface="Arial"/>
              </a:rPr>
              <a:t>Estimation du coût global d’une mobilité d’un semestre :</a:t>
            </a:r>
          </a:p>
          <a:p>
            <a:endParaRPr lang="fr-FR" sz="1600" b="1" dirty="0">
              <a:solidFill>
                <a:srgbClr val="69AD44"/>
              </a:solidFill>
              <a:latin typeface="Arial"/>
              <a:cs typeface="Arial"/>
            </a:endParaRPr>
          </a:p>
          <a:p>
            <a:r>
              <a:rPr lang="fr-FR" sz="1600" dirty="0">
                <a:latin typeface="Arial"/>
                <a:cs typeface="Arial"/>
              </a:rPr>
              <a:t>(Logement, nourriture, transports, assurance, visa...)</a:t>
            </a:r>
          </a:p>
          <a:p>
            <a:r>
              <a:rPr lang="fr-FR" sz="1600" dirty="0">
                <a:latin typeface="Arial"/>
                <a:cs typeface="Arial"/>
              </a:rPr>
              <a:t>Pensez à regarder les sites des universités partenaires qui indiquent le budget à prévoir !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A6B556E-9CB6-E2E4-BF5F-F55D3576A658}"/>
              </a:ext>
            </a:extLst>
          </p:cNvPr>
          <p:cNvSpPr txBox="1"/>
          <p:nvPr/>
        </p:nvSpPr>
        <p:spPr>
          <a:xfrm>
            <a:off x="2268734" y="4789186"/>
            <a:ext cx="53478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dirty="0">
                <a:latin typeface="Arial"/>
                <a:cs typeface="Arial"/>
              </a:rPr>
              <a:t>Hors Europe</a:t>
            </a:r>
          </a:p>
        </p:txBody>
      </p:sp>
      <p:sp>
        <p:nvSpPr>
          <p:cNvPr id="24" name="object 6">
            <a:extLst>
              <a:ext uri="{FF2B5EF4-FFF2-40B4-BE49-F238E27FC236}">
                <a16:creationId xmlns:a16="http://schemas.microsoft.com/office/drawing/2014/main" id="{CF4D0E60-A47B-ACEC-7853-0B3F687B80DD}"/>
              </a:ext>
            </a:extLst>
          </p:cNvPr>
          <p:cNvSpPr txBox="1"/>
          <p:nvPr/>
        </p:nvSpPr>
        <p:spPr>
          <a:xfrm>
            <a:off x="2020319" y="5889697"/>
            <a:ext cx="8109663" cy="746162"/>
          </a:xfrm>
          <a:prstGeom prst="rect">
            <a:avLst/>
          </a:prstGeom>
        </p:spPr>
        <p:txBody>
          <a:bodyPr vert="horz" wrap="square" lIns="0" tIns="7426" rIns="0" bIns="0" rtlCol="0">
            <a:spAutoFit/>
          </a:bodyPr>
          <a:lstStyle/>
          <a:p>
            <a:pPr marL="7426"/>
            <a:r>
              <a:rPr sz="1600" b="1" dirty="0">
                <a:solidFill>
                  <a:srgbClr val="FF3131"/>
                </a:solidFill>
                <a:latin typeface="Arial"/>
                <a:cs typeface="Arial"/>
              </a:rPr>
              <a:t>Attention</a:t>
            </a:r>
            <a:r>
              <a:rPr lang="fr-FR" sz="1600" b="1" dirty="0">
                <a:solidFill>
                  <a:srgbClr val="FF3131"/>
                </a:solidFill>
                <a:latin typeface="Arial"/>
                <a:cs typeface="Arial"/>
              </a:rPr>
              <a:t> pour</a:t>
            </a:r>
            <a:r>
              <a:rPr sz="1600" b="1" spc="-32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3131"/>
                </a:solidFill>
                <a:latin typeface="Arial"/>
                <a:cs typeface="Arial"/>
              </a:rPr>
              <a:t>Study</a:t>
            </a:r>
            <a:r>
              <a:rPr sz="1600" b="1" spc="-29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3131"/>
                </a:solidFill>
                <a:latin typeface="Arial"/>
                <a:cs typeface="Arial"/>
              </a:rPr>
              <a:t>Abroad</a:t>
            </a:r>
            <a:r>
              <a:rPr sz="1600" b="1" spc="-29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:</a:t>
            </a:r>
            <a:r>
              <a:rPr sz="1600" spc="-29" dirty="0">
                <a:latin typeface="Arial"/>
                <a:cs typeface="Arial"/>
              </a:rPr>
              <a:t> </a:t>
            </a:r>
            <a:endParaRPr lang="fr-FR" sz="1600" spc="-29" dirty="0">
              <a:latin typeface="Arial"/>
              <a:cs typeface="Arial"/>
            </a:endParaRPr>
          </a:p>
          <a:p>
            <a:pPr marL="7426"/>
            <a:r>
              <a:rPr sz="1600" dirty="0" err="1">
                <a:latin typeface="Arial"/>
                <a:cs typeface="Arial"/>
              </a:rPr>
              <a:t>ajouter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les</a:t>
            </a:r>
            <a:r>
              <a:rPr sz="1600" spc="-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frais</a:t>
            </a:r>
            <a:r>
              <a:rPr sz="1600" spc="-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29" dirty="0">
                <a:latin typeface="Arial"/>
                <a:cs typeface="Arial"/>
              </a:rPr>
              <a:t> </a:t>
            </a:r>
            <a:r>
              <a:rPr sz="1600" dirty="0" err="1">
                <a:latin typeface="Arial"/>
                <a:cs typeface="Arial"/>
              </a:rPr>
              <a:t>scolarité</a:t>
            </a:r>
            <a:r>
              <a:rPr sz="1600" spc="-29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de l'ICP à payer pendant le semestre de mobilité + les frais de scolarité de l'université d'accueil :</a:t>
            </a:r>
            <a:r>
              <a:rPr lang="fr-FR" sz="1600" spc="-6" dirty="0">
                <a:latin typeface="Arial"/>
                <a:cs typeface="Arial"/>
              </a:rPr>
              <a:t> </a:t>
            </a:r>
            <a:r>
              <a:rPr lang="fr-FR" sz="1600" b="1" spc="-6" dirty="0">
                <a:solidFill>
                  <a:srgbClr val="FF3131"/>
                </a:solidFill>
                <a:latin typeface="Arial"/>
                <a:cs typeface="Arial"/>
              </a:rPr>
              <a:t>3</a:t>
            </a:r>
            <a:r>
              <a:rPr lang="fr-FR" sz="1600" b="1" spc="-20" dirty="0">
                <a:solidFill>
                  <a:srgbClr val="FF3131"/>
                </a:solidFill>
                <a:latin typeface="Arial"/>
                <a:cs typeface="Arial"/>
              </a:rPr>
              <a:t> 5</a:t>
            </a:r>
            <a:r>
              <a:rPr lang="fr-FR" sz="1600" b="1" dirty="0">
                <a:solidFill>
                  <a:srgbClr val="FF3131"/>
                </a:solidFill>
                <a:latin typeface="Arial"/>
                <a:cs typeface="Arial"/>
              </a:rPr>
              <a:t>00</a:t>
            </a:r>
            <a:r>
              <a:rPr lang="fr-FR" sz="1600" b="1" spc="-20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b="1" dirty="0">
                <a:solidFill>
                  <a:srgbClr val="FF3131"/>
                </a:solidFill>
                <a:latin typeface="Arial"/>
                <a:cs typeface="Arial"/>
              </a:rPr>
              <a:t>à</a:t>
            </a:r>
            <a:r>
              <a:rPr lang="fr-FR" sz="1600" b="1" spc="-20" dirty="0">
                <a:solidFill>
                  <a:srgbClr val="FF3131"/>
                </a:solidFill>
                <a:latin typeface="Arial"/>
                <a:cs typeface="Arial"/>
              </a:rPr>
              <a:t> 12</a:t>
            </a:r>
            <a:r>
              <a:rPr lang="fr-FR" sz="1600" b="1" spc="-18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b="1" dirty="0">
                <a:solidFill>
                  <a:srgbClr val="FF3131"/>
                </a:solidFill>
                <a:latin typeface="Arial"/>
                <a:cs typeface="Arial"/>
              </a:rPr>
              <a:t>000</a:t>
            </a:r>
            <a:r>
              <a:rPr lang="fr-FR" sz="1600" b="1" spc="-20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b="1" spc="-29" dirty="0">
                <a:solidFill>
                  <a:srgbClr val="FF3131"/>
                </a:solidFill>
                <a:latin typeface="Arial"/>
                <a:cs typeface="Arial"/>
              </a:rPr>
              <a:t>€ </a:t>
            </a:r>
            <a:r>
              <a:rPr lang="fr-FR" sz="1600" spc="-29" dirty="0">
                <a:solidFill>
                  <a:schemeClr val="tx1"/>
                </a:solidFill>
                <a:latin typeface="Arial"/>
                <a:cs typeface="Arial"/>
              </a:rPr>
              <a:t>voire plus Cf Mappemonde</a:t>
            </a:r>
            <a:endParaRPr sz="16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6" name="object 10">
            <a:extLst>
              <a:ext uri="{FF2B5EF4-FFF2-40B4-BE49-F238E27FC236}">
                <a16:creationId xmlns:a16="http://schemas.microsoft.com/office/drawing/2014/main" id="{68CC773C-06C7-7E26-FBA6-53E7FF675872}"/>
              </a:ext>
            </a:extLst>
          </p:cNvPr>
          <p:cNvSpPr txBox="1"/>
          <p:nvPr/>
        </p:nvSpPr>
        <p:spPr>
          <a:xfrm>
            <a:off x="7834029" y="3868301"/>
            <a:ext cx="1563167" cy="253720"/>
          </a:xfrm>
          <a:prstGeom prst="rect">
            <a:avLst/>
          </a:prstGeom>
        </p:spPr>
        <p:txBody>
          <a:bodyPr vert="horz" wrap="square" lIns="0" tIns="7426" rIns="0" bIns="0" rtlCol="0">
            <a:spAutoFit/>
          </a:bodyPr>
          <a:lstStyle/>
          <a:p>
            <a:pPr marL="7426">
              <a:spcBef>
                <a:spcPts val="58"/>
              </a:spcBef>
            </a:pPr>
            <a:r>
              <a:rPr sz="1600" b="1" dirty="0">
                <a:solidFill>
                  <a:srgbClr val="FF3131"/>
                </a:solidFill>
                <a:latin typeface="Arial"/>
                <a:cs typeface="Arial"/>
              </a:rPr>
              <a:t>5</a:t>
            </a:r>
            <a:r>
              <a:rPr sz="1600" b="1" spc="-18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3131"/>
                </a:solidFill>
                <a:latin typeface="Arial"/>
                <a:cs typeface="Arial"/>
              </a:rPr>
              <a:t>000</a:t>
            </a:r>
            <a:r>
              <a:rPr sz="1600" b="1" spc="-20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3131"/>
                </a:solidFill>
                <a:latin typeface="Arial"/>
                <a:cs typeface="Arial"/>
              </a:rPr>
              <a:t>à</a:t>
            </a:r>
            <a:r>
              <a:rPr sz="1600" b="1" spc="-18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3131"/>
                </a:solidFill>
                <a:latin typeface="Arial"/>
                <a:cs typeface="Arial"/>
              </a:rPr>
              <a:t>7</a:t>
            </a:r>
            <a:r>
              <a:rPr sz="1600" b="1" spc="-18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3131"/>
                </a:solidFill>
                <a:latin typeface="Arial"/>
                <a:cs typeface="Arial"/>
              </a:rPr>
              <a:t>000</a:t>
            </a:r>
            <a:r>
              <a:rPr sz="1600" b="1" spc="-18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1600" b="1" spc="-29" dirty="0">
                <a:solidFill>
                  <a:srgbClr val="FF3131"/>
                </a:solidFill>
                <a:latin typeface="Arial"/>
                <a:cs typeface="Arial"/>
              </a:rPr>
              <a:t>€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0" name="object 14">
            <a:extLst>
              <a:ext uri="{FF2B5EF4-FFF2-40B4-BE49-F238E27FC236}">
                <a16:creationId xmlns:a16="http://schemas.microsoft.com/office/drawing/2014/main" id="{7CAD16A0-97C2-2CC4-F205-F13A08DA9CCB}"/>
              </a:ext>
            </a:extLst>
          </p:cNvPr>
          <p:cNvSpPr txBox="1"/>
          <p:nvPr/>
        </p:nvSpPr>
        <p:spPr>
          <a:xfrm>
            <a:off x="7834029" y="4791105"/>
            <a:ext cx="1687181" cy="253720"/>
          </a:xfrm>
          <a:prstGeom prst="rect">
            <a:avLst/>
          </a:prstGeom>
        </p:spPr>
        <p:txBody>
          <a:bodyPr vert="horz" wrap="square" lIns="0" tIns="7426" rIns="0" bIns="0" rtlCol="0">
            <a:spAutoFit/>
          </a:bodyPr>
          <a:lstStyle/>
          <a:p>
            <a:pPr marL="7426">
              <a:spcBef>
                <a:spcPts val="58"/>
              </a:spcBef>
            </a:pPr>
            <a:r>
              <a:rPr sz="1600" b="1">
                <a:solidFill>
                  <a:srgbClr val="FF3131"/>
                </a:solidFill>
                <a:latin typeface="Arial"/>
                <a:cs typeface="Arial"/>
              </a:rPr>
              <a:t>8</a:t>
            </a:r>
            <a:r>
              <a:rPr sz="1600" b="1" spc="-2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FF3131"/>
                </a:solidFill>
                <a:latin typeface="Arial"/>
                <a:cs typeface="Arial"/>
              </a:rPr>
              <a:t>000</a:t>
            </a:r>
            <a:r>
              <a:rPr sz="1600" b="1" spc="-2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FF3131"/>
                </a:solidFill>
                <a:latin typeface="Arial"/>
                <a:cs typeface="Arial"/>
              </a:rPr>
              <a:t>à</a:t>
            </a:r>
            <a:r>
              <a:rPr sz="1600" b="1" spc="-2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FF3131"/>
                </a:solidFill>
                <a:latin typeface="Arial"/>
                <a:cs typeface="Arial"/>
              </a:rPr>
              <a:t>15</a:t>
            </a:r>
            <a:r>
              <a:rPr sz="1600" b="1" spc="-18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FF3131"/>
                </a:solidFill>
                <a:latin typeface="Arial"/>
                <a:cs typeface="Arial"/>
              </a:rPr>
              <a:t>000</a:t>
            </a:r>
            <a:r>
              <a:rPr sz="1600" b="1" spc="-2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sz="1600" b="1" spc="-29">
                <a:solidFill>
                  <a:srgbClr val="FF3131"/>
                </a:solidFill>
                <a:latin typeface="Arial"/>
                <a:cs typeface="Arial"/>
              </a:rPr>
              <a:t>€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05E93C4-1C1C-C38F-9626-A86683C6D74F}"/>
              </a:ext>
            </a:extLst>
          </p:cNvPr>
          <p:cNvSpPr txBox="1"/>
          <p:nvPr/>
        </p:nvSpPr>
        <p:spPr>
          <a:xfrm>
            <a:off x="1650615" y="5050673"/>
            <a:ext cx="53478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66951">
              <a:spcBef>
                <a:spcPts val="58"/>
              </a:spcBef>
            </a:pPr>
            <a:r>
              <a:rPr lang="fr-FR" sz="1600" dirty="0">
                <a:latin typeface="Arial"/>
                <a:cs typeface="Arial"/>
              </a:rPr>
              <a:t>(Accord</a:t>
            </a:r>
            <a:r>
              <a:rPr lang="fr-FR" sz="1600" spc="-41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bilatéral</a:t>
            </a:r>
            <a:r>
              <a:rPr lang="fr-FR" sz="1600" spc="-38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+</a:t>
            </a:r>
            <a:r>
              <a:rPr lang="fr-FR" sz="1600" spc="-41" dirty="0">
                <a:latin typeface="Arial"/>
                <a:cs typeface="Arial"/>
              </a:rPr>
              <a:t> </a:t>
            </a:r>
            <a:r>
              <a:rPr lang="fr-FR" sz="1600" spc="-6" dirty="0">
                <a:latin typeface="Arial"/>
                <a:cs typeface="Arial"/>
              </a:rPr>
              <a:t>MICEFA)</a:t>
            </a:r>
            <a:endParaRPr lang="fr-FR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91212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23F8A-1474-35E3-279E-5F72A5F53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2B7045-6376-43BD-DAAC-4DB5A40F803A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592F9480-4DA8-0E9C-3D12-96AC7E937A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2851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Aides financières à la mobilité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A43F4A98-59ED-A7E5-C073-63D6622E69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93BCD57D-F53A-23AA-AD8D-088A6A865D33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12F0F521-19BD-616E-6946-875C779E3F0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F5F04B55-9ED1-F649-3CD7-6084CAF695C2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E2779787-3647-8AD5-2B9E-735A6B215E3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15" name="object 4">
            <a:extLst>
              <a:ext uri="{FF2B5EF4-FFF2-40B4-BE49-F238E27FC236}">
                <a16:creationId xmlns:a16="http://schemas.microsoft.com/office/drawing/2014/main" id="{C1E10BA7-B770-41AA-B620-C73616595203}"/>
              </a:ext>
            </a:extLst>
          </p:cNvPr>
          <p:cNvSpPr txBox="1"/>
          <p:nvPr/>
        </p:nvSpPr>
        <p:spPr>
          <a:xfrm>
            <a:off x="1408083" y="2065591"/>
            <a:ext cx="7748617" cy="4131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46860">
              <a:lnSpc>
                <a:spcPct val="100000"/>
              </a:lnSpc>
              <a:spcBef>
                <a:spcPts val="100"/>
              </a:spcBef>
            </a:pPr>
            <a:r>
              <a:rPr lang="fr-FR" sz="1600" b="0" dirty="0">
                <a:solidFill>
                  <a:schemeClr val="tx1"/>
                </a:solidFill>
                <a:latin typeface="Arial"/>
                <a:cs typeface="Arial"/>
              </a:rPr>
              <a:t>1. </a:t>
            </a:r>
            <a:r>
              <a:rPr lang="fr-FR" sz="1600" b="0" dirty="0">
                <a:solidFill>
                  <a:srgbClr val="69AD44"/>
                </a:solidFill>
                <a:latin typeface="Arial"/>
                <a:cs typeface="Arial"/>
              </a:rPr>
              <a:t>Bourse Erasmus +</a:t>
            </a:r>
          </a:p>
          <a:p>
            <a:pPr marL="1546860">
              <a:lnSpc>
                <a:spcPct val="100000"/>
              </a:lnSpc>
              <a:spcBef>
                <a:spcPts val="100"/>
              </a:spcBef>
            </a:pPr>
            <a:endParaRPr lang="fr-FR" sz="1600" b="0" dirty="0">
              <a:latin typeface="Arial"/>
              <a:cs typeface="Arial"/>
            </a:endParaRPr>
          </a:p>
          <a:p>
            <a:pPr marL="1546860">
              <a:lnSpc>
                <a:spcPct val="100000"/>
              </a:lnSpc>
              <a:spcBef>
                <a:spcPts val="100"/>
              </a:spcBef>
            </a:pPr>
            <a:endParaRPr lang="fr-FR" sz="1600" dirty="0">
              <a:latin typeface="Arial"/>
              <a:cs typeface="Arial"/>
            </a:endParaRPr>
          </a:p>
          <a:p>
            <a:pPr marL="1546860">
              <a:lnSpc>
                <a:spcPct val="100000"/>
              </a:lnSpc>
              <a:spcBef>
                <a:spcPts val="100"/>
              </a:spcBef>
            </a:pPr>
            <a:endParaRPr lang="fr-FR" sz="1600" dirty="0">
              <a:latin typeface="Arial"/>
              <a:cs typeface="Arial"/>
            </a:endParaRPr>
          </a:p>
          <a:p>
            <a:pPr marL="1546860">
              <a:lnSpc>
                <a:spcPct val="100000"/>
              </a:lnSpc>
              <a:spcBef>
                <a:spcPts val="100"/>
              </a:spcBef>
            </a:pPr>
            <a:r>
              <a:rPr lang="fr-FR" sz="1600" dirty="0">
                <a:solidFill>
                  <a:schemeClr val="tx1"/>
                </a:solidFill>
                <a:latin typeface="Arial"/>
                <a:cs typeface="Arial"/>
              </a:rPr>
              <a:t>2. </a:t>
            </a:r>
            <a:r>
              <a:rPr lang="fr-FR" sz="1600" dirty="0">
                <a:solidFill>
                  <a:srgbClr val="69AD44"/>
                </a:solidFill>
                <a:latin typeface="Arial"/>
                <a:cs typeface="Arial"/>
              </a:rPr>
              <a:t>Bourse ICP International</a:t>
            </a:r>
          </a:p>
          <a:p>
            <a:pPr marL="1546860">
              <a:lnSpc>
                <a:spcPct val="100000"/>
              </a:lnSpc>
              <a:spcBef>
                <a:spcPts val="100"/>
              </a:spcBef>
            </a:pPr>
            <a:endParaRPr lang="fr-FR" sz="1600" dirty="0">
              <a:solidFill>
                <a:srgbClr val="69AD44"/>
              </a:solidFill>
              <a:latin typeface="Arial"/>
              <a:cs typeface="Arial"/>
            </a:endParaRPr>
          </a:p>
          <a:p>
            <a:pPr marL="1546860">
              <a:lnSpc>
                <a:spcPct val="100000"/>
              </a:lnSpc>
              <a:spcBef>
                <a:spcPts val="100"/>
              </a:spcBef>
            </a:pPr>
            <a:endParaRPr lang="fr-FR" sz="1600" dirty="0">
              <a:solidFill>
                <a:srgbClr val="69AD44"/>
              </a:solidFill>
              <a:latin typeface="Arial"/>
              <a:cs typeface="Arial"/>
            </a:endParaRPr>
          </a:p>
          <a:p>
            <a:pPr marL="1546860">
              <a:lnSpc>
                <a:spcPct val="100000"/>
              </a:lnSpc>
              <a:spcBef>
                <a:spcPts val="100"/>
              </a:spcBef>
            </a:pPr>
            <a:endParaRPr lang="fr-FR" sz="1600" dirty="0">
              <a:solidFill>
                <a:srgbClr val="69AD44"/>
              </a:solidFill>
              <a:latin typeface="Arial"/>
              <a:cs typeface="Arial"/>
            </a:endParaRPr>
          </a:p>
          <a:p>
            <a:pPr marL="1546860">
              <a:lnSpc>
                <a:spcPct val="100000"/>
              </a:lnSpc>
              <a:spcBef>
                <a:spcPts val="100"/>
              </a:spcBef>
            </a:pPr>
            <a:r>
              <a:rPr lang="fr-FR" sz="1600" dirty="0">
                <a:solidFill>
                  <a:schemeClr val="tx1"/>
                </a:solidFill>
                <a:latin typeface="Arial"/>
                <a:cs typeface="Arial"/>
              </a:rPr>
              <a:t>3. Bourse régionale Normandie</a:t>
            </a:r>
          </a:p>
          <a:p>
            <a:pPr marL="1546860">
              <a:lnSpc>
                <a:spcPct val="100000"/>
              </a:lnSpc>
              <a:spcBef>
                <a:spcPts val="100"/>
              </a:spcBef>
            </a:pPr>
            <a:endParaRPr lang="fr-FR" sz="16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1546860">
              <a:lnSpc>
                <a:spcPct val="100000"/>
              </a:lnSpc>
              <a:spcBef>
                <a:spcPts val="100"/>
              </a:spcBef>
            </a:pPr>
            <a:endParaRPr lang="fr-FR" sz="16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1546860">
              <a:lnSpc>
                <a:spcPct val="100000"/>
              </a:lnSpc>
              <a:spcBef>
                <a:spcPts val="100"/>
              </a:spcBef>
            </a:pPr>
            <a:r>
              <a:rPr lang="fr-FR" sz="1600" dirty="0">
                <a:solidFill>
                  <a:schemeClr val="tx1"/>
                </a:solidFill>
                <a:latin typeface="Arial"/>
                <a:cs typeface="Arial"/>
              </a:rPr>
              <a:t>4. Toutes ces bourses sont cumulables avec la bourse du ministère de l’Enseignement Supérieur (CROUS) que vous continuerez à recevoir en mobilité</a:t>
            </a:r>
          </a:p>
          <a:p>
            <a:pPr marL="1546860">
              <a:lnSpc>
                <a:spcPct val="100000"/>
              </a:lnSpc>
              <a:spcBef>
                <a:spcPts val="100"/>
              </a:spcBef>
            </a:pPr>
            <a:endParaRPr lang="fr-FR" sz="16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1546860">
              <a:lnSpc>
                <a:spcPct val="100000"/>
              </a:lnSpc>
              <a:spcBef>
                <a:spcPts val="100"/>
              </a:spcBef>
            </a:pPr>
            <a:endParaRPr lang="fr-FR" sz="1600" dirty="0">
              <a:solidFill>
                <a:srgbClr val="69AD44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3601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36CE8-6576-7D43-73AE-0ACB43E7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5C400C-F4BE-C098-F125-7F4871F07ED0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37815F08-E96D-9744-688E-AC791D7260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1. Bourses Erasmus + pour mobilités d’études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C65F8D5C-B1F2-BA22-E958-E74CB534327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9341D8B-3B67-96FA-E6CE-6E9B1DE51CAD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CB2B6123-14DA-4A03-BCE4-A6BE7B93FB9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2AFFC252-A3CB-0047-F4CD-7FC6861777E5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848F7563-F970-1151-2993-4C93EED8533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pic>
        <p:nvPicPr>
          <p:cNvPr id="7" name="object 2">
            <a:extLst>
              <a:ext uri="{FF2B5EF4-FFF2-40B4-BE49-F238E27FC236}">
                <a16:creationId xmlns:a16="http://schemas.microsoft.com/office/drawing/2014/main" id="{F8A74D8D-8921-7C3D-C5CC-80FF7C077EF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74057" y="178528"/>
            <a:ext cx="2968532" cy="662767"/>
          </a:xfrm>
          <a:prstGeom prst="rect">
            <a:avLst/>
          </a:prstGeom>
        </p:spPr>
      </p:pic>
      <p:sp>
        <p:nvSpPr>
          <p:cNvPr id="9" name="object 4">
            <a:extLst>
              <a:ext uri="{FF2B5EF4-FFF2-40B4-BE49-F238E27FC236}">
                <a16:creationId xmlns:a16="http://schemas.microsoft.com/office/drawing/2014/main" id="{FA7D3327-E6D8-80B5-D8FB-D806DA092AC4}"/>
              </a:ext>
            </a:extLst>
          </p:cNvPr>
          <p:cNvSpPr txBox="1"/>
          <p:nvPr/>
        </p:nvSpPr>
        <p:spPr>
          <a:xfrm>
            <a:off x="2615381" y="2409825"/>
            <a:ext cx="7239000" cy="2899582"/>
          </a:xfrm>
          <a:prstGeom prst="rect">
            <a:avLst/>
          </a:prstGeom>
        </p:spPr>
        <p:txBody>
          <a:bodyPr vert="horz" wrap="square" lIns="0" tIns="7055" rIns="0" bIns="0" rtlCol="0">
            <a:spAutoFit/>
          </a:bodyPr>
          <a:lstStyle/>
          <a:p>
            <a:pPr marL="7426" marR="418066">
              <a:lnSpc>
                <a:spcPct val="116700"/>
              </a:lnSpc>
              <a:spcBef>
                <a:spcPts val="56"/>
              </a:spcBef>
            </a:pPr>
            <a:r>
              <a:rPr sz="1600" dirty="0">
                <a:latin typeface="Arial"/>
                <a:cs typeface="Arial"/>
              </a:rPr>
              <a:t>Bourse</a:t>
            </a:r>
            <a:r>
              <a:rPr sz="1600" spc="-44" dirty="0">
                <a:latin typeface="Arial"/>
                <a:cs typeface="Arial"/>
              </a:rPr>
              <a:t> </a:t>
            </a:r>
            <a:r>
              <a:rPr sz="1600" dirty="0" err="1">
                <a:latin typeface="Arial"/>
                <a:cs typeface="Arial"/>
              </a:rPr>
              <a:t>attribuée</a:t>
            </a:r>
            <a:r>
              <a:rPr sz="1600" spc="-41" dirty="0">
                <a:latin typeface="Arial"/>
                <a:cs typeface="Arial"/>
              </a:rPr>
              <a:t> </a:t>
            </a:r>
            <a:r>
              <a:rPr sz="1600" dirty="0" err="1">
                <a:latin typeface="Arial"/>
                <a:cs typeface="Arial"/>
              </a:rPr>
              <a:t>automatiquement</a:t>
            </a:r>
            <a:r>
              <a:rPr sz="1600" spc="-4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pour</a:t>
            </a:r>
            <a:r>
              <a:rPr sz="1600" spc="-47" dirty="0">
                <a:latin typeface="Arial"/>
                <a:cs typeface="Arial"/>
              </a:rPr>
              <a:t> </a:t>
            </a:r>
            <a:r>
              <a:rPr sz="1600" dirty="0" err="1">
                <a:latin typeface="Arial"/>
                <a:cs typeface="Arial"/>
              </a:rPr>
              <a:t>toutes</a:t>
            </a:r>
            <a:r>
              <a:rPr sz="1600" spc="-41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les</a:t>
            </a:r>
            <a:r>
              <a:rPr sz="1600" spc="-41" dirty="0">
                <a:latin typeface="Arial"/>
                <a:cs typeface="Arial"/>
              </a:rPr>
              <a:t> </a:t>
            </a:r>
            <a:r>
              <a:rPr sz="1600" dirty="0" err="1">
                <a:latin typeface="Arial"/>
                <a:cs typeface="Arial"/>
              </a:rPr>
              <a:t>mobilités</a:t>
            </a:r>
            <a:r>
              <a:rPr sz="1600" spc="-44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dans</a:t>
            </a:r>
            <a:r>
              <a:rPr sz="1600" spc="-41" dirty="0">
                <a:latin typeface="Arial"/>
                <a:cs typeface="Arial"/>
              </a:rPr>
              <a:t> </a:t>
            </a:r>
            <a:r>
              <a:rPr sz="1600" dirty="0" err="1">
                <a:latin typeface="Arial"/>
                <a:cs typeface="Arial"/>
              </a:rPr>
              <a:t>l’U.E</a:t>
            </a:r>
            <a:r>
              <a:rPr sz="1600" spc="-44" dirty="0">
                <a:latin typeface="Arial"/>
                <a:cs typeface="Arial"/>
              </a:rPr>
              <a:t> </a:t>
            </a:r>
            <a:r>
              <a:rPr sz="1600" b="1" dirty="0" err="1">
                <a:latin typeface="Arial"/>
                <a:cs typeface="Arial"/>
              </a:rPr>
              <a:t>sauf</a:t>
            </a:r>
            <a:r>
              <a:rPr sz="1600" spc="-41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les </a:t>
            </a:r>
            <a:r>
              <a:rPr sz="1600" dirty="0" err="1">
                <a:latin typeface="Arial"/>
                <a:cs typeface="Arial"/>
              </a:rPr>
              <a:t>mobilités</a:t>
            </a:r>
            <a:r>
              <a:rPr sz="1600" spc="-29" dirty="0">
                <a:latin typeface="Arial"/>
                <a:cs typeface="Arial"/>
              </a:rPr>
              <a:t> </a:t>
            </a:r>
            <a:r>
              <a:rPr sz="1600" dirty="0" err="1">
                <a:latin typeface="Arial"/>
                <a:cs typeface="Arial"/>
              </a:rPr>
              <a:t>en</a:t>
            </a:r>
            <a:r>
              <a:rPr sz="1600" spc="-29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“Study</a:t>
            </a:r>
            <a:r>
              <a:rPr sz="1600" spc="-26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Abroad”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(</a:t>
            </a:r>
            <a:r>
              <a:rPr sz="1600" dirty="0" err="1">
                <a:latin typeface="Arial"/>
                <a:cs typeface="Arial"/>
              </a:rPr>
              <a:t>Irlande</a:t>
            </a:r>
            <a:r>
              <a:rPr sz="1600" dirty="0">
                <a:latin typeface="Arial"/>
                <a:cs typeface="Arial"/>
              </a:rPr>
              <a:t>,</a:t>
            </a:r>
            <a:r>
              <a:rPr lang="fr-FR" sz="1600" spc="-12" dirty="0">
                <a:latin typeface="Arial"/>
                <a:cs typeface="Arial"/>
              </a:rPr>
              <a:t> </a:t>
            </a:r>
            <a:r>
              <a:rPr lang="fr-FR" sz="1600" spc="-12" dirty="0" err="1">
                <a:latin typeface="Arial"/>
                <a:cs typeface="Arial"/>
              </a:rPr>
              <a:t>Scuolo</a:t>
            </a:r>
            <a:r>
              <a:rPr lang="fr-FR" sz="1600" spc="-12" dirty="0">
                <a:latin typeface="Arial"/>
                <a:cs typeface="Arial"/>
              </a:rPr>
              <a:t> Lorenzo di Medici en Italie</a:t>
            </a:r>
            <a:r>
              <a:rPr sz="1600" spc="-12" dirty="0">
                <a:latin typeface="Arial"/>
                <a:cs typeface="Arial"/>
              </a:rPr>
              <a:t>)</a:t>
            </a:r>
            <a:endParaRPr sz="1600" dirty="0">
              <a:latin typeface="Arial"/>
              <a:cs typeface="Arial"/>
            </a:endParaRPr>
          </a:p>
          <a:p>
            <a:pPr>
              <a:spcBef>
                <a:spcPts val="18"/>
              </a:spcBef>
            </a:pPr>
            <a:endParaRPr lang="fr-FR" sz="1600" dirty="0">
              <a:latin typeface="Arial"/>
              <a:cs typeface="Arial"/>
            </a:endParaRPr>
          </a:p>
          <a:p>
            <a:pPr>
              <a:spcBef>
                <a:spcPts val="18"/>
              </a:spcBef>
            </a:pPr>
            <a:endParaRPr sz="1600" dirty="0">
              <a:latin typeface="Arial"/>
              <a:cs typeface="Arial"/>
            </a:endParaRPr>
          </a:p>
          <a:p>
            <a:pPr marL="7426"/>
            <a:r>
              <a:rPr sz="1600" dirty="0">
                <a:latin typeface="Arial"/>
                <a:cs typeface="Arial"/>
              </a:rPr>
              <a:t>Sans</a:t>
            </a:r>
            <a:r>
              <a:rPr sz="1600" spc="-32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condition</a:t>
            </a:r>
            <a:r>
              <a:rPr sz="1600" spc="-32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de</a:t>
            </a:r>
            <a:r>
              <a:rPr sz="1600" spc="-32" dirty="0">
                <a:latin typeface="Arial"/>
                <a:cs typeface="Arial"/>
              </a:rPr>
              <a:t> </a:t>
            </a:r>
            <a:r>
              <a:rPr sz="1600" spc="-6" dirty="0" err="1">
                <a:latin typeface="Arial"/>
                <a:cs typeface="Arial"/>
              </a:rPr>
              <a:t>ressources</a:t>
            </a:r>
            <a:endParaRPr lang="fr-FR" sz="1600" spc="-6" dirty="0">
              <a:latin typeface="Arial"/>
              <a:cs typeface="Arial"/>
            </a:endParaRPr>
          </a:p>
          <a:p>
            <a:pPr marL="7426"/>
            <a:endParaRPr lang="fr-FR" sz="1600" spc="-6" dirty="0">
              <a:latin typeface="Arial"/>
              <a:cs typeface="Arial"/>
            </a:endParaRPr>
          </a:p>
          <a:p>
            <a:pPr marL="7426"/>
            <a:endParaRPr lang="fr-FR" sz="1600" spc="-6" dirty="0">
              <a:latin typeface="Arial"/>
              <a:cs typeface="Arial"/>
            </a:endParaRPr>
          </a:p>
          <a:p>
            <a:pPr marL="7426"/>
            <a:r>
              <a:rPr lang="fr-FR" sz="1600" spc="-6" dirty="0">
                <a:latin typeface="Arial"/>
                <a:cs typeface="Arial"/>
              </a:rPr>
              <a:t>Si bourses du CROUS, échelon 4, 5, 6 ou 7 : la bourse est majorée</a:t>
            </a:r>
            <a:endParaRPr sz="1600" dirty="0">
              <a:latin typeface="Arial"/>
              <a:cs typeface="Arial"/>
            </a:endParaRPr>
          </a:p>
          <a:p>
            <a:pPr marL="7426" marR="2970">
              <a:lnSpc>
                <a:spcPct val="116700"/>
              </a:lnSpc>
            </a:pPr>
            <a:endParaRPr lang="fr-FR" sz="1600" dirty="0">
              <a:latin typeface="Arial"/>
              <a:cs typeface="Arial"/>
            </a:endParaRPr>
          </a:p>
          <a:p>
            <a:pPr marL="7426" marR="2970">
              <a:lnSpc>
                <a:spcPct val="116700"/>
              </a:lnSpc>
            </a:pPr>
            <a:endParaRPr lang="fr-FR" sz="1600" dirty="0">
              <a:latin typeface="Arial"/>
              <a:cs typeface="Arial"/>
            </a:endParaRPr>
          </a:p>
          <a:p>
            <a:pPr marL="7426" marR="2970">
              <a:lnSpc>
                <a:spcPct val="116700"/>
              </a:lnSpc>
            </a:pPr>
            <a:r>
              <a:rPr sz="1600" dirty="0">
                <a:latin typeface="Arial"/>
                <a:cs typeface="Arial"/>
              </a:rPr>
              <a:t>La</a:t>
            </a:r>
            <a:r>
              <a:rPr sz="1600" spc="-32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bourse </a:t>
            </a:r>
            <a:r>
              <a:rPr sz="1600" dirty="0">
                <a:latin typeface="Arial"/>
                <a:cs typeface="Arial"/>
              </a:rPr>
              <a:t>Erasmus+</a:t>
            </a:r>
            <a:r>
              <a:rPr sz="1600" spc="-29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est versée en 2 fois, </a:t>
            </a:r>
            <a:r>
              <a:rPr lang="fr-FR" sz="1600" dirty="0"/>
              <a:t>80% au début, 20% au retour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CA667744-2BDE-5273-6423-2B3C636FE0AA}"/>
              </a:ext>
            </a:extLst>
          </p:cNvPr>
          <p:cNvSpPr/>
          <p:nvPr/>
        </p:nvSpPr>
        <p:spPr>
          <a:xfrm flipV="1">
            <a:off x="2222500" y="2486025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ECD37D00-D0F3-B3E8-DC73-4424655522A0}"/>
              </a:ext>
            </a:extLst>
          </p:cNvPr>
          <p:cNvSpPr/>
          <p:nvPr/>
        </p:nvSpPr>
        <p:spPr>
          <a:xfrm flipV="1">
            <a:off x="2222500" y="3505590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48B06585-A3C5-40CE-1ABF-F999D5BA7828}"/>
              </a:ext>
            </a:extLst>
          </p:cNvPr>
          <p:cNvSpPr/>
          <p:nvPr/>
        </p:nvSpPr>
        <p:spPr>
          <a:xfrm flipV="1">
            <a:off x="2222500" y="4234573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35DB1F6F-6B2C-8D0F-CDBE-5F9331CEF302}"/>
              </a:ext>
            </a:extLst>
          </p:cNvPr>
          <p:cNvSpPr/>
          <p:nvPr/>
        </p:nvSpPr>
        <p:spPr>
          <a:xfrm flipV="1">
            <a:off x="2222500" y="5063590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22798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8D0A8-8C6A-6C53-F366-E392EA45B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2C78E63-D57B-F532-C391-BE9AD6D788BE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1E13FB83-6EA4-A2B7-7284-7071970DB7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Montant des bourses Erasmus+ versées en 2026/27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EE9F9E4A-36FD-55B1-D374-89408BD42E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616CE30A-B4C9-67E9-6CE5-0A8AF97F500F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FABB1A30-2709-997C-9FB2-E9CD92BAEAD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2881369B-96CA-6585-C313-A87E1E22F908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16E10AD5-A32F-87B1-3FF7-3661383A351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E18D90CC-C4F9-DA91-FCA2-8AA1795DFB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642218"/>
              </p:ext>
            </p:extLst>
          </p:nvPr>
        </p:nvGraphicFramePr>
        <p:xfrm>
          <a:off x="1978754" y="1329376"/>
          <a:ext cx="8473345" cy="509067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54118">
                  <a:extLst>
                    <a:ext uri="{9D8B030D-6E8A-4147-A177-3AD203B41FA5}">
                      <a16:colId xmlns:a16="http://schemas.microsoft.com/office/drawing/2014/main" val="2556893414"/>
                    </a:ext>
                  </a:extLst>
                </a:gridCol>
                <a:gridCol w="3013310">
                  <a:extLst>
                    <a:ext uri="{9D8B030D-6E8A-4147-A177-3AD203B41FA5}">
                      <a16:colId xmlns:a16="http://schemas.microsoft.com/office/drawing/2014/main" val="2805331315"/>
                    </a:ext>
                  </a:extLst>
                </a:gridCol>
                <a:gridCol w="4405917">
                  <a:extLst>
                    <a:ext uri="{9D8B030D-6E8A-4147-A177-3AD203B41FA5}">
                      <a16:colId xmlns:a16="http://schemas.microsoft.com/office/drawing/2014/main" val="590517984"/>
                    </a:ext>
                  </a:extLst>
                </a:gridCol>
              </a:tblGrid>
              <a:tr h="90298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u="none" strike="noStrike" kern="1200" baseline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Groupe </a:t>
                      </a:r>
                      <a:r>
                        <a:rPr lang="fr-FR" sz="1600" b="0" i="0" u="none" strike="noStrike" kern="1200" baseline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</a:txBody>
                  <a:tcPr marL="53467" marR="53467" marT="26734" marB="26734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Pays de destination </a:t>
                      </a:r>
                      <a:r>
                        <a:rPr lang="fr-FR" sz="1600" b="0" i="0" u="none" strike="noStrike" kern="1200" baseline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endParaRPr lang="fr-FR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467" marR="53467" marT="26734" marB="26734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u="none" strike="noStrike" kern="1200" baseline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Mobilité d’études (montant mensuel+ montant total incluant les frais de voyage fixés par l’Agence E+)</a:t>
                      </a:r>
                    </a:p>
                    <a:p>
                      <a:endParaRPr lang="fr-FR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467" marR="53467" marT="26734" marB="26734"/>
                </a:tc>
                <a:extLst>
                  <a:ext uri="{0D108BD9-81ED-4DB2-BD59-A6C34878D82A}">
                    <a16:rowId xmlns:a16="http://schemas.microsoft.com/office/drawing/2014/main" val="2191610883"/>
                  </a:ext>
                </a:extLst>
              </a:tr>
              <a:tr h="171746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Groupe 1 </a:t>
                      </a:r>
                      <a:r>
                        <a:rPr lang="fr-FR" sz="16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</a:txBody>
                  <a:tcPr marL="53467" marR="53467" marT="26734" marB="26734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Allemagne, Autriche, Belgique</a:t>
                      </a:r>
                      <a:r>
                        <a:rPr lang="fr-FR" sz="16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Danemark, Finlande, France, </a:t>
                      </a:r>
                      <a:r>
                        <a:rPr lang="fr-FR" sz="1600" b="1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Irlande</a:t>
                      </a:r>
                      <a:r>
                        <a:rPr lang="fr-FR" sz="16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600" b="1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Islande, Italie</a:t>
                      </a:r>
                      <a:r>
                        <a:rPr lang="fr-FR" sz="16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Liechtenstein, Luxembourg, </a:t>
                      </a:r>
                      <a:r>
                        <a:rPr lang="fr-FR" sz="1600" b="1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Pays-Bas, Norvège</a:t>
                      </a:r>
                      <a:r>
                        <a:rPr lang="fr-FR" sz="16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600" b="1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Suède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endParaRPr lang="fr-FR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467" marR="53467" marT="26734" marB="26734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 1261 euros et 1445 euros pour toute la mobilité</a:t>
                      </a:r>
                    </a:p>
                  </a:txBody>
                  <a:tcPr marL="53467" marR="53467" marT="26734" marB="26734"/>
                </a:tc>
                <a:extLst>
                  <a:ext uri="{0D108BD9-81ED-4DB2-BD59-A6C34878D82A}">
                    <a16:rowId xmlns:a16="http://schemas.microsoft.com/office/drawing/2014/main" val="3707763144"/>
                  </a:ext>
                </a:extLst>
              </a:tr>
              <a:tr h="124166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Groupe 2</a:t>
                      </a:r>
                      <a:r>
                        <a:rPr lang="fr-FR" sz="16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</a:txBody>
                  <a:tcPr marL="53467" marR="53467" marT="26734" marB="26734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Chypre, </a:t>
                      </a:r>
                      <a:r>
                        <a:rPr lang="fr-FR" sz="1600" b="1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Espagne</a:t>
                      </a:r>
                      <a:r>
                        <a:rPr lang="fr-FR" sz="16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Estonie, </a:t>
                      </a:r>
                      <a:r>
                        <a:rPr lang="fr-FR" sz="1600" b="1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Grèce</a:t>
                      </a:r>
                      <a:r>
                        <a:rPr lang="fr-FR" sz="16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Lettonie, </a:t>
                      </a:r>
                      <a:r>
                        <a:rPr lang="fr-FR" sz="1600" b="1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Malte</a:t>
                      </a:r>
                      <a:r>
                        <a:rPr lang="fr-FR" sz="16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600" b="1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Portugal</a:t>
                      </a:r>
                      <a:r>
                        <a:rPr lang="fr-FR" sz="16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600" b="1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Slovaquie</a:t>
                      </a:r>
                      <a:r>
                        <a:rPr lang="fr-FR" sz="16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600" b="1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Slovénie</a:t>
                      </a:r>
                      <a:r>
                        <a:rPr lang="fr-FR" sz="16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600" b="1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République Tchèque </a:t>
                      </a:r>
                      <a:r>
                        <a:rPr lang="fr-FR" sz="16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  <a:endParaRPr lang="fr-FR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467" marR="53467" marT="26734" marB="26734"/>
                </a:tc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Entre 1059 euros et 1145 euros pour toute la mobilité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i="0" u="none" strike="noStrike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3467" marR="53467" marT="26734" marB="26734"/>
                </a:tc>
                <a:extLst>
                  <a:ext uri="{0D108BD9-81ED-4DB2-BD59-A6C34878D82A}">
                    <a16:rowId xmlns:a16="http://schemas.microsoft.com/office/drawing/2014/main" val="3736404754"/>
                  </a:ext>
                </a:extLst>
              </a:tr>
              <a:tr h="100376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Groupe 3</a:t>
                      </a:r>
                      <a:r>
                        <a:rPr lang="fr-FR" sz="1600" b="0" i="0" u="none" strike="noStrike" kern="1200" baseline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endParaRPr lang="fr-FR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3467" marR="53467" marT="26734" marB="26734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Bulgarie, </a:t>
                      </a:r>
                      <a:r>
                        <a:rPr lang="fr-FR" sz="16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Croatie</a:t>
                      </a:r>
                      <a:r>
                        <a:rPr lang="fr-FR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fr-FR" sz="16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Hongrie, Lituanie, Pologne, Roumanie</a:t>
                      </a:r>
                      <a:r>
                        <a:rPr lang="fr-FR" sz="16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Serbie, </a:t>
                      </a:r>
                      <a:r>
                        <a:rPr lang="fr-FR" sz="16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Turquie 	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i="0" u="none" strike="noStrike" kern="1200" baseline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3467" marR="53467" marT="26734" marB="26734"/>
                </a:tc>
                <a:tc vMerge="1">
                  <a:txBody>
                    <a:bodyPr/>
                    <a:lstStyle/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Þ"/>
                        <a:tabLst/>
                        <a:defRPr/>
                      </a:pPr>
                      <a:endParaRPr lang="fr-FR" sz="1400" b="1" i="0" u="none" strike="noStrike" kern="1200" baseline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519176"/>
                  </a:ext>
                </a:extLst>
              </a:tr>
            </a:tbl>
          </a:graphicData>
        </a:graphic>
      </p:graphicFrame>
      <p:sp>
        <p:nvSpPr>
          <p:cNvPr id="9" name="object 6">
            <a:extLst>
              <a:ext uri="{FF2B5EF4-FFF2-40B4-BE49-F238E27FC236}">
                <a16:creationId xmlns:a16="http://schemas.microsoft.com/office/drawing/2014/main" id="{E35F8970-9FCF-A813-DB31-88142CF807F2}"/>
              </a:ext>
            </a:extLst>
          </p:cNvPr>
          <p:cNvSpPr txBox="1"/>
          <p:nvPr/>
        </p:nvSpPr>
        <p:spPr>
          <a:xfrm>
            <a:off x="1978754" y="6549293"/>
            <a:ext cx="6720746" cy="512765"/>
          </a:xfrm>
          <a:prstGeom prst="rect">
            <a:avLst/>
          </a:prstGeom>
        </p:spPr>
        <p:txBody>
          <a:bodyPr vert="horz" wrap="square" lIns="0" tIns="7426" rIns="0" bIns="0" rtlCol="0">
            <a:spAutoFit/>
          </a:bodyPr>
          <a:lstStyle/>
          <a:p>
            <a:pPr marL="7426">
              <a:spcBef>
                <a:spcPts val="58"/>
              </a:spcBef>
            </a:pPr>
            <a:r>
              <a:rPr lang="fr-FR" sz="1600" b="1" dirty="0">
                <a:solidFill>
                  <a:srgbClr val="FF0000"/>
                </a:solidFill>
                <a:latin typeface="Arial"/>
                <a:cs typeface="Arial"/>
              </a:rPr>
              <a:t>*Selon le coût de la vie et le prix du voyage</a:t>
            </a:r>
          </a:p>
          <a:p>
            <a:pPr marL="7426">
              <a:spcBef>
                <a:spcPts val="58"/>
              </a:spcBef>
            </a:pPr>
            <a:r>
              <a:rPr lang="fr-FR" sz="1600" b="1" dirty="0">
                <a:solidFill>
                  <a:srgbClr val="FF0000"/>
                </a:solidFill>
                <a:latin typeface="Arial"/>
                <a:cs typeface="Arial"/>
              </a:rPr>
              <a:t>Attention : le montant des bourses varie chaque année</a:t>
            </a:r>
            <a:endParaRPr sz="16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8" name="object 2">
            <a:extLst>
              <a:ext uri="{FF2B5EF4-FFF2-40B4-BE49-F238E27FC236}">
                <a16:creationId xmlns:a16="http://schemas.microsoft.com/office/drawing/2014/main" id="{7E0982E2-090E-CA9C-95EB-D1468EAA9B39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74057" y="178528"/>
            <a:ext cx="2968532" cy="66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5553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3F68B-DB4D-AD9F-C9A8-B94EEF18F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2974898-E0F2-B224-2B6D-46DDC9D91A76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F77213B8-32BA-49C8-974E-07A68EF0F0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2. Bourses ICP International pour mobilités d’études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93061EAA-70C4-2B7A-423A-B98EB4D785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ABE35C42-4716-88E1-98C2-C08B96632740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715AC4E5-646A-A584-D124-78959578B0B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EC02F491-4605-CABA-0D8E-073153E1869C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5B73E0B3-D8BA-29CD-ED50-F9FA62E60D9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7" name="object 4">
            <a:extLst>
              <a:ext uri="{FF2B5EF4-FFF2-40B4-BE49-F238E27FC236}">
                <a16:creationId xmlns:a16="http://schemas.microsoft.com/office/drawing/2014/main" id="{269F5271-0DB3-67A7-2CC7-0AB4E1E9B1D1}"/>
              </a:ext>
            </a:extLst>
          </p:cNvPr>
          <p:cNvSpPr txBox="1"/>
          <p:nvPr/>
        </p:nvSpPr>
        <p:spPr>
          <a:xfrm>
            <a:off x="2734473" y="2028825"/>
            <a:ext cx="7239000" cy="4156145"/>
          </a:xfrm>
          <a:prstGeom prst="rect">
            <a:avLst/>
          </a:prstGeom>
        </p:spPr>
        <p:txBody>
          <a:bodyPr vert="horz" wrap="square" lIns="0" tIns="7055" rIns="0" bIns="0" rtlCol="0">
            <a:spAutoFit/>
          </a:bodyPr>
          <a:lstStyle/>
          <a:p>
            <a:pPr marL="7426" marR="418066">
              <a:lnSpc>
                <a:spcPct val="116700"/>
              </a:lnSpc>
              <a:spcBef>
                <a:spcPts val="56"/>
              </a:spcBef>
            </a:pPr>
            <a:r>
              <a:rPr lang="fr-FR" sz="1600" dirty="0">
                <a:latin typeface="Arial"/>
                <a:cs typeface="Arial"/>
              </a:rPr>
              <a:t>Bourse ouverte aux mobilités Europe ou Hors Europe</a:t>
            </a:r>
          </a:p>
          <a:p>
            <a:pPr marL="7426" marR="418066">
              <a:lnSpc>
                <a:spcPct val="116700"/>
              </a:lnSpc>
              <a:spcBef>
                <a:spcPts val="56"/>
              </a:spcBef>
            </a:pPr>
            <a:endParaRPr lang="fr-FR" sz="1600" dirty="0">
              <a:latin typeface="Arial"/>
              <a:cs typeface="Arial"/>
            </a:endParaRPr>
          </a:p>
          <a:p>
            <a:pPr marL="7426" marR="418066">
              <a:lnSpc>
                <a:spcPct val="116700"/>
              </a:lnSpc>
              <a:spcBef>
                <a:spcPts val="56"/>
              </a:spcBef>
            </a:pPr>
            <a:r>
              <a:rPr lang="fr-FR" sz="1600" dirty="0">
                <a:latin typeface="Arial"/>
                <a:cs typeface="Arial"/>
              </a:rPr>
              <a:t>Critère académique : moyenne minimale de 11/20 </a:t>
            </a:r>
          </a:p>
          <a:p>
            <a:pPr marL="7426" marR="418066">
              <a:lnSpc>
                <a:spcPct val="116700"/>
              </a:lnSpc>
              <a:spcBef>
                <a:spcPts val="56"/>
              </a:spcBef>
            </a:pPr>
            <a:endParaRPr lang="fr-FR" sz="1600" dirty="0">
              <a:latin typeface="Arial"/>
              <a:cs typeface="Arial"/>
            </a:endParaRPr>
          </a:p>
          <a:p>
            <a:pPr marL="7426" marR="418066">
              <a:lnSpc>
                <a:spcPct val="116700"/>
              </a:lnSpc>
              <a:spcBef>
                <a:spcPts val="56"/>
              </a:spcBef>
            </a:pPr>
            <a:r>
              <a:rPr lang="fr-FR" sz="1600" dirty="0">
                <a:latin typeface="Arial"/>
                <a:cs typeface="Arial"/>
              </a:rPr>
              <a:t>Critère social : quotient familial inférieur à 19 000 € </a:t>
            </a:r>
          </a:p>
          <a:p>
            <a:pPr marL="7426" marR="418066">
              <a:lnSpc>
                <a:spcPct val="116700"/>
              </a:lnSpc>
              <a:spcBef>
                <a:spcPts val="56"/>
              </a:spcBef>
            </a:pPr>
            <a:endParaRPr lang="fr-FR" sz="1600" dirty="0">
              <a:latin typeface="Arial"/>
              <a:cs typeface="Arial"/>
            </a:endParaRPr>
          </a:p>
          <a:p>
            <a:pPr marL="7426" marR="418066">
              <a:lnSpc>
                <a:spcPct val="116700"/>
              </a:lnSpc>
              <a:spcBef>
                <a:spcPts val="56"/>
              </a:spcBef>
            </a:pPr>
            <a:r>
              <a:rPr lang="fr-FR" sz="1600" dirty="0">
                <a:latin typeface="Arial"/>
                <a:cs typeface="Arial"/>
              </a:rPr>
              <a:t>Montant </a:t>
            </a:r>
            <a:r>
              <a:rPr lang="fr-FR" sz="1600" u="sng" dirty="0">
                <a:latin typeface="Arial"/>
                <a:cs typeface="Arial"/>
              </a:rPr>
              <a:t>global</a:t>
            </a:r>
            <a:r>
              <a:rPr lang="fr-FR" sz="1600" dirty="0">
                <a:latin typeface="Arial"/>
                <a:cs typeface="Arial"/>
              </a:rPr>
              <a:t> de la bourse : Europe 500 ou 1 000 €, Hors Europe 1 000 ou 1 500€</a:t>
            </a:r>
          </a:p>
          <a:p>
            <a:pPr marL="7426" marR="418066">
              <a:lnSpc>
                <a:spcPct val="116700"/>
              </a:lnSpc>
              <a:spcBef>
                <a:spcPts val="56"/>
              </a:spcBef>
            </a:pPr>
            <a:r>
              <a:rPr lang="fr-FR" sz="1600" dirty="0">
                <a:latin typeface="Arial"/>
                <a:cs typeface="Arial"/>
              </a:rPr>
              <a:t>	</a:t>
            </a:r>
          </a:p>
          <a:p>
            <a:pPr marL="7426" marR="418066">
              <a:lnSpc>
                <a:spcPct val="116700"/>
              </a:lnSpc>
              <a:spcBef>
                <a:spcPts val="56"/>
              </a:spcBef>
            </a:pPr>
            <a:r>
              <a:rPr lang="fr-FR" sz="1600" dirty="0">
                <a:latin typeface="Arial"/>
                <a:cs typeface="Arial"/>
              </a:rPr>
              <a:t>Dossier de candidature à remplir : fournir le dernier avis d’imposition avec le dossier de candidature à la mobilité et la notification de </a:t>
            </a:r>
          </a:p>
          <a:p>
            <a:pPr marL="7426" marR="418066">
              <a:lnSpc>
                <a:spcPct val="116700"/>
              </a:lnSpc>
              <a:spcBef>
                <a:spcPts val="56"/>
              </a:spcBef>
            </a:pPr>
            <a:r>
              <a:rPr lang="fr-FR" sz="1600" dirty="0">
                <a:latin typeface="Arial"/>
                <a:cs typeface="Arial"/>
              </a:rPr>
              <a:t>Bourse du CROUS (le cas échéant) : </a:t>
            </a:r>
          </a:p>
          <a:p>
            <a:pPr marL="7426" marR="418066">
              <a:lnSpc>
                <a:spcPct val="116700"/>
              </a:lnSpc>
              <a:spcBef>
                <a:spcPts val="56"/>
              </a:spcBef>
            </a:pPr>
            <a:endParaRPr lang="fr-FR" sz="1600" dirty="0">
              <a:latin typeface="Arial"/>
              <a:cs typeface="Arial"/>
            </a:endParaRPr>
          </a:p>
          <a:p>
            <a:pPr marL="7426" marR="418066">
              <a:lnSpc>
                <a:spcPct val="116700"/>
              </a:lnSpc>
              <a:spcBef>
                <a:spcPts val="56"/>
              </a:spcBef>
            </a:pPr>
            <a:r>
              <a:rPr lang="fr-FR" sz="1600" dirty="0">
                <a:latin typeface="Arial"/>
                <a:cs typeface="Arial"/>
              </a:rPr>
              <a:t>Informations : </a:t>
            </a:r>
            <a:r>
              <a:rPr lang="fr-FR" sz="1600" u="sng" dirty="0">
                <a:latin typeface="Arial"/>
                <a:cs typeface="Arial"/>
              </a:rPr>
              <a:t>c.farges@icp.fr</a:t>
            </a:r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F19C832E-2DB1-17AD-AD93-F686E8988213}"/>
              </a:ext>
            </a:extLst>
          </p:cNvPr>
          <p:cNvSpPr/>
          <p:nvPr/>
        </p:nvSpPr>
        <p:spPr>
          <a:xfrm flipV="1">
            <a:off x="2361139" y="2037066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id="{E44A57F9-0F66-D974-50B5-F0A523345633}"/>
              </a:ext>
            </a:extLst>
          </p:cNvPr>
          <p:cNvSpPr/>
          <p:nvPr/>
        </p:nvSpPr>
        <p:spPr>
          <a:xfrm flipV="1">
            <a:off x="2361139" y="2664469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96721CCA-0DA6-8145-7286-6E071860E641}"/>
              </a:ext>
            </a:extLst>
          </p:cNvPr>
          <p:cNvSpPr/>
          <p:nvPr/>
        </p:nvSpPr>
        <p:spPr>
          <a:xfrm flipV="1">
            <a:off x="2361139" y="3236626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02A25814-ECD6-76EA-643E-74B917C16C61}"/>
              </a:ext>
            </a:extLst>
          </p:cNvPr>
          <p:cNvSpPr/>
          <p:nvPr/>
        </p:nvSpPr>
        <p:spPr>
          <a:xfrm flipV="1">
            <a:off x="2361139" y="3880528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85AB6562-A568-80D1-C311-CC61F7F87AAD}"/>
              </a:ext>
            </a:extLst>
          </p:cNvPr>
          <p:cNvSpPr/>
          <p:nvPr/>
        </p:nvSpPr>
        <p:spPr>
          <a:xfrm flipV="1">
            <a:off x="2361139" y="4744805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5">
            <a:extLst>
              <a:ext uri="{FF2B5EF4-FFF2-40B4-BE49-F238E27FC236}">
                <a16:creationId xmlns:a16="http://schemas.microsoft.com/office/drawing/2014/main" id="{C5E35746-51E1-9144-28D3-B61D43403D88}"/>
              </a:ext>
            </a:extLst>
          </p:cNvPr>
          <p:cNvSpPr/>
          <p:nvPr/>
        </p:nvSpPr>
        <p:spPr>
          <a:xfrm flipV="1">
            <a:off x="2361139" y="5895208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12004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8036A-256F-89F5-E741-1551ACC39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36433E1-6177-FADA-FBF9-5F5CAAA44EFC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1D0FF6A9-83B1-7270-2A63-F3E5A98342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Logement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7E4E3A1F-FAD5-0F2F-78EC-48678BE56C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0E58C868-44BB-7EB9-BC85-BB13E53F6505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39F438C1-3318-DF5F-9A87-93D2A5FD793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4D520ECD-8DE5-86D5-2996-060A0CD83F69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85AB749E-F4D0-5B5C-2189-7B9D2CAC2EB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2403E39-B64D-8E91-3FB1-09FBF6793FCF}"/>
              </a:ext>
            </a:extLst>
          </p:cNvPr>
          <p:cNvSpPr txBox="1"/>
          <p:nvPr/>
        </p:nvSpPr>
        <p:spPr>
          <a:xfrm>
            <a:off x="2222500" y="2409825"/>
            <a:ext cx="760334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latin typeface="Arial"/>
                <a:cs typeface="Arial"/>
              </a:rPr>
              <a:t>Les recherches de logements sont faites de manière individuelle et avec l'assistance de l'université partenaire. </a:t>
            </a:r>
          </a:p>
          <a:p>
            <a:pPr algn="ctr"/>
            <a:endParaRPr lang="fr-FR" sz="1600" dirty="0">
              <a:latin typeface="Arial"/>
              <a:cs typeface="Arial"/>
            </a:endParaRPr>
          </a:p>
          <a:p>
            <a:pPr algn="ctr"/>
            <a:r>
              <a:rPr lang="fr-FR" sz="1600" dirty="0">
                <a:latin typeface="Arial"/>
                <a:cs typeface="Arial"/>
              </a:rPr>
              <a:t>Certains établissements peuvent proposer des résidences universitaires. </a:t>
            </a:r>
          </a:p>
          <a:p>
            <a:pPr algn="ctr"/>
            <a:endParaRPr lang="fr-FR" sz="1600" dirty="0">
              <a:latin typeface="Arial"/>
              <a:cs typeface="Arial"/>
            </a:endParaRPr>
          </a:p>
          <a:p>
            <a:pPr algn="ctr"/>
            <a:endParaRPr lang="fr-FR" sz="1600" dirty="0">
              <a:latin typeface="Arial"/>
              <a:cs typeface="Arial"/>
            </a:endParaRPr>
          </a:p>
          <a:p>
            <a:pPr algn="ctr"/>
            <a:endParaRPr lang="fr-FR" sz="1600" dirty="0">
              <a:latin typeface="Arial"/>
              <a:cs typeface="Arial"/>
            </a:endParaRPr>
          </a:p>
          <a:p>
            <a:pPr algn="ctr"/>
            <a:r>
              <a:rPr lang="fr-FR" sz="1600" b="1" dirty="0">
                <a:solidFill>
                  <a:srgbClr val="FF0000"/>
                </a:solidFill>
                <a:latin typeface="Arial"/>
                <a:cs typeface="Arial"/>
              </a:rPr>
              <a:t>Attention au budget qui varie selon la ville !</a:t>
            </a:r>
          </a:p>
        </p:txBody>
      </p:sp>
    </p:spTree>
    <p:extLst>
      <p:ext uri="{BB962C8B-B14F-4D97-AF65-F5344CB8AC3E}">
        <p14:creationId xmlns:p14="http://schemas.microsoft.com/office/powerpoint/2010/main" val="35039928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B1AC0-7B08-9C6F-CEF7-2FDA148D6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B47A6C-5182-DC62-C9D3-9988DD0F1F72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3E6318C8-6467-20C8-4E06-F24C06DAA7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Handicap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C2126A01-4DE6-93C2-FA6C-689326D7093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E3B4183F-61FC-FB6E-57BC-31E3C348741F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A96FB23F-5851-FF4E-97DF-91D82CCB520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798042EB-DABC-E085-7743-31D332350CFC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C7148C02-0282-9CCC-DB78-8D7AB3B5DDA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grpSp>
        <p:nvGrpSpPr>
          <p:cNvPr id="6" name="object 4">
            <a:extLst>
              <a:ext uri="{FF2B5EF4-FFF2-40B4-BE49-F238E27FC236}">
                <a16:creationId xmlns:a16="http://schemas.microsoft.com/office/drawing/2014/main" id="{964DF7A9-106F-1D74-22F8-E51EE6D93917}"/>
              </a:ext>
            </a:extLst>
          </p:cNvPr>
          <p:cNvGrpSpPr/>
          <p:nvPr/>
        </p:nvGrpSpPr>
        <p:grpSpPr>
          <a:xfrm>
            <a:off x="2136788" y="2714247"/>
            <a:ext cx="527986" cy="223893"/>
            <a:chOff x="1028700" y="4527401"/>
            <a:chExt cx="902969" cy="382905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85F5261D-CE45-6F43-E62D-DB26EC6155F0}"/>
                </a:ext>
              </a:extLst>
            </p:cNvPr>
            <p:cNvSpPr/>
            <p:nvPr/>
          </p:nvSpPr>
          <p:spPr>
            <a:xfrm>
              <a:off x="1029781" y="4528482"/>
              <a:ext cx="901065" cy="380365"/>
            </a:xfrm>
            <a:custGeom>
              <a:avLst/>
              <a:gdLst/>
              <a:ahLst/>
              <a:cxnLst/>
              <a:rect l="l" t="t" r="r" b="b"/>
              <a:pathLst>
                <a:path w="901064" h="380364">
                  <a:moveTo>
                    <a:pt x="597677" y="380135"/>
                  </a:moveTo>
                  <a:lnTo>
                    <a:pt x="597677" y="279387"/>
                  </a:lnTo>
                  <a:lnTo>
                    <a:pt x="0" y="279387"/>
                  </a:lnTo>
                  <a:lnTo>
                    <a:pt x="0" y="100748"/>
                  </a:lnTo>
                  <a:lnTo>
                    <a:pt x="597677" y="100748"/>
                  </a:lnTo>
                  <a:lnTo>
                    <a:pt x="597677" y="0"/>
                  </a:lnTo>
                  <a:lnTo>
                    <a:pt x="900613" y="190056"/>
                  </a:lnTo>
                  <a:lnTo>
                    <a:pt x="597677" y="380135"/>
                  </a:lnTo>
                  <a:close/>
                </a:path>
              </a:pathLst>
            </a:custGeom>
            <a:solidFill>
              <a:srgbClr val="87B9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F3C4DE3E-69F5-1816-9FFD-B45DFA329C38}"/>
                </a:ext>
              </a:extLst>
            </p:cNvPr>
            <p:cNvSpPr/>
            <p:nvPr/>
          </p:nvSpPr>
          <p:spPr>
            <a:xfrm>
              <a:off x="1029781" y="4528482"/>
              <a:ext cx="901065" cy="380365"/>
            </a:xfrm>
            <a:custGeom>
              <a:avLst/>
              <a:gdLst/>
              <a:ahLst/>
              <a:cxnLst/>
              <a:rect l="l" t="t" r="r" b="b"/>
              <a:pathLst>
                <a:path w="901064" h="380364">
                  <a:moveTo>
                    <a:pt x="597677" y="380135"/>
                  </a:moveTo>
                  <a:lnTo>
                    <a:pt x="597677" y="279387"/>
                  </a:lnTo>
                  <a:lnTo>
                    <a:pt x="0" y="279387"/>
                  </a:lnTo>
                  <a:lnTo>
                    <a:pt x="0" y="100748"/>
                  </a:lnTo>
                  <a:lnTo>
                    <a:pt x="597677" y="100748"/>
                  </a:lnTo>
                  <a:lnTo>
                    <a:pt x="597677" y="0"/>
                  </a:lnTo>
                  <a:lnTo>
                    <a:pt x="900613" y="190056"/>
                  </a:lnTo>
                  <a:lnTo>
                    <a:pt x="597677" y="38013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2">
            <a:extLst>
              <a:ext uri="{FF2B5EF4-FFF2-40B4-BE49-F238E27FC236}">
                <a16:creationId xmlns:a16="http://schemas.microsoft.com/office/drawing/2014/main" id="{91FE2960-95F1-F846-20BB-5CCB663A1996}"/>
              </a:ext>
            </a:extLst>
          </p:cNvPr>
          <p:cNvGrpSpPr/>
          <p:nvPr/>
        </p:nvGrpSpPr>
        <p:grpSpPr>
          <a:xfrm>
            <a:off x="2400375" y="5063248"/>
            <a:ext cx="6766917" cy="641975"/>
            <a:chOff x="925542" y="7814574"/>
            <a:chExt cx="11572875" cy="1097915"/>
          </a:xfrm>
        </p:grpSpPr>
        <p:pic>
          <p:nvPicPr>
            <p:cNvPr id="11" name="object 13">
              <a:extLst>
                <a:ext uri="{FF2B5EF4-FFF2-40B4-BE49-F238E27FC236}">
                  <a16:creationId xmlns:a16="http://schemas.microsoft.com/office/drawing/2014/main" id="{B2A6851A-659E-A028-DA75-ED1A4F7438C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5542" y="7814574"/>
              <a:ext cx="11572874" cy="685799"/>
            </a:xfrm>
            <a:prstGeom prst="rect">
              <a:avLst/>
            </a:prstGeom>
          </p:spPr>
        </p:pic>
        <p:sp>
          <p:nvSpPr>
            <p:cNvPr id="12" name="object 14">
              <a:extLst>
                <a:ext uri="{FF2B5EF4-FFF2-40B4-BE49-F238E27FC236}">
                  <a16:creationId xmlns:a16="http://schemas.microsoft.com/office/drawing/2014/main" id="{240E3181-0C64-7A0F-D158-BDE8142D4B8F}"/>
                </a:ext>
              </a:extLst>
            </p:cNvPr>
            <p:cNvSpPr/>
            <p:nvPr/>
          </p:nvSpPr>
          <p:spPr>
            <a:xfrm>
              <a:off x="9595064" y="8246678"/>
              <a:ext cx="734060" cy="665480"/>
            </a:xfrm>
            <a:custGeom>
              <a:avLst/>
              <a:gdLst/>
              <a:ahLst/>
              <a:cxnLst/>
              <a:rect l="l" t="t" r="r" b="b"/>
              <a:pathLst>
                <a:path w="734059" h="665479">
                  <a:moveTo>
                    <a:pt x="184143" y="495391"/>
                  </a:moveTo>
                  <a:lnTo>
                    <a:pt x="190072" y="493647"/>
                  </a:lnTo>
                  <a:lnTo>
                    <a:pt x="196249" y="494230"/>
                  </a:lnTo>
                  <a:lnTo>
                    <a:pt x="201958" y="497195"/>
                  </a:lnTo>
                  <a:lnTo>
                    <a:pt x="205976" y="502158"/>
                  </a:lnTo>
                  <a:lnTo>
                    <a:pt x="207720" y="508087"/>
                  </a:lnTo>
                  <a:lnTo>
                    <a:pt x="207137" y="514264"/>
                  </a:lnTo>
                  <a:lnTo>
                    <a:pt x="204172" y="519973"/>
                  </a:lnTo>
                  <a:lnTo>
                    <a:pt x="86049" y="663354"/>
                  </a:lnTo>
                  <a:lnTo>
                    <a:pt x="80223" y="665420"/>
                  </a:lnTo>
                  <a:lnTo>
                    <a:pt x="74481" y="664487"/>
                  </a:lnTo>
                  <a:lnTo>
                    <a:pt x="68781" y="663330"/>
                  </a:lnTo>
                  <a:lnTo>
                    <a:pt x="64061" y="659337"/>
                  </a:lnTo>
                  <a:lnTo>
                    <a:pt x="62179" y="653777"/>
                  </a:lnTo>
                  <a:lnTo>
                    <a:pt x="52862" y="626889"/>
                  </a:lnTo>
                  <a:lnTo>
                    <a:pt x="102582" y="592530"/>
                  </a:lnTo>
                  <a:lnTo>
                    <a:pt x="179180" y="499409"/>
                  </a:lnTo>
                  <a:lnTo>
                    <a:pt x="184143" y="495391"/>
                  </a:lnTo>
                  <a:close/>
                </a:path>
                <a:path w="734059" h="665479">
                  <a:moveTo>
                    <a:pt x="209738" y="268351"/>
                  </a:moveTo>
                  <a:lnTo>
                    <a:pt x="390682" y="143309"/>
                  </a:lnTo>
                  <a:lnTo>
                    <a:pt x="340865" y="179874"/>
                  </a:lnTo>
                  <a:lnTo>
                    <a:pt x="292050" y="223609"/>
                  </a:lnTo>
                  <a:lnTo>
                    <a:pt x="247284" y="272562"/>
                  </a:lnTo>
                  <a:lnTo>
                    <a:pt x="209852" y="322588"/>
                  </a:lnTo>
                  <a:lnTo>
                    <a:pt x="179098" y="372744"/>
                  </a:lnTo>
                  <a:lnTo>
                    <a:pt x="154369" y="422090"/>
                  </a:lnTo>
                  <a:lnTo>
                    <a:pt x="135008" y="469683"/>
                  </a:lnTo>
                  <a:lnTo>
                    <a:pt x="120360" y="514582"/>
                  </a:lnTo>
                  <a:lnTo>
                    <a:pt x="109769" y="555845"/>
                  </a:lnTo>
                  <a:lnTo>
                    <a:pt x="102582" y="592530"/>
                  </a:lnTo>
                  <a:lnTo>
                    <a:pt x="52862" y="626889"/>
                  </a:lnTo>
                  <a:lnTo>
                    <a:pt x="44039" y="601425"/>
                  </a:lnTo>
                  <a:lnTo>
                    <a:pt x="71634" y="582355"/>
                  </a:lnTo>
                  <a:lnTo>
                    <a:pt x="77291" y="553142"/>
                  </a:lnTo>
                  <a:lnTo>
                    <a:pt x="92470" y="494985"/>
                  </a:lnTo>
                  <a:lnTo>
                    <a:pt x="121461" y="416501"/>
                  </a:lnTo>
                  <a:lnTo>
                    <a:pt x="144387" y="368845"/>
                  </a:lnTo>
                  <a:lnTo>
                    <a:pt x="170687" y="323332"/>
                  </a:lnTo>
                  <a:lnTo>
                    <a:pt x="200301" y="280086"/>
                  </a:lnTo>
                  <a:lnTo>
                    <a:pt x="209738" y="268351"/>
                  </a:lnTo>
                  <a:close/>
                </a:path>
                <a:path w="734059" h="665479">
                  <a:moveTo>
                    <a:pt x="2780" y="466835"/>
                  </a:moveTo>
                  <a:lnTo>
                    <a:pt x="9679" y="462067"/>
                  </a:lnTo>
                  <a:lnTo>
                    <a:pt x="10965" y="461375"/>
                  </a:lnTo>
                  <a:lnTo>
                    <a:pt x="12434" y="460947"/>
                  </a:lnTo>
                  <a:lnTo>
                    <a:pt x="20841" y="458078"/>
                  </a:lnTo>
                  <a:lnTo>
                    <a:pt x="29997" y="462533"/>
                  </a:lnTo>
                  <a:lnTo>
                    <a:pt x="32999" y="470848"/>
                  </a:lnTo>
                  <a:lnTo>
                    <a:pt x="71634" y="582355"/>
                  </a:lnTo>
                  <a:lnTo>
                    <a:pt x="44039" y="601425"/>
                  </a:lnTo>
                  <a:lnTo>
                    <a:pt x="2442" y="481379"/>
                  </a:lnTo>
                  <a:lnTo>
                    <a:pt x="0" y="474441"/>
                  </a:lnTo>
                  <a:lnTo>
                    <a:pt x="2780" y="466835"/>
                  </a:lnTo>
                  <a:close/>
                </a:path>
                <a:path w="734059" h="665479">
                  <a:moveTo>
                    <a:pt x="383588" y="110417"/>
                  </a:moveTo>
                  <a:lnTo>
                    <a:pt x="468809" y="63348"/>
                  </a:lnTo>
                  <a:lnTo>
                    <a:pt x="520190" y="42274"/>
                  </a:lnTo>
                  <a:lnTo>
                    <a:pt x="568874" y="26378"/>
                  </a:lnTo>
                  <a:lnTo>
                    <a:pt x="613860" y="14929"/>
                  </a:lnTo>
                  <a:lnTo>
                    <a:pt x="654146" y="7202"/>
                  </a:lnTo>
                  <a:lnTo>
                    <a:pt x="716614" y="0"/>
                  </a:lnTo>
                  <a:lnTo>
                    <a:pt x="722959" y="867"/>
                  </a:lnTo>
                  <a:lnTo>
                    <a:pt x="728278" y="3971"/>
                  </a:lnTo>
                  <a:lnTo>
                    <a:pt x="732062" y="8870"/>
                  </a:lnTo>
                  <a:lnTo>
                    <a:pt x="733686" y="15059"/>
                  </a:lnTo>
                  <a:lnTo>
                    <a:pt x="732835" y="21375"/>
                  </a:lnTo>
                  <a:lnTo>
                    <a:pt x="729715" y="26723"/>
                  </a:lnTo>
                  <a:lnTo>
                    <a:pt x="724816" y="30506"/>
                  </a:lnTo>
                  <a:lnTo>
                    <a:pt x="718627" y="32131"/>
                  </a:lnTo>
                  <a:lnTo>
                    <a:pt x="692794" y="34366"/>
                  </a:lnTo>
                  <a:lnTo>
                    <a:pt x="660851" y="38654"/>
                  </a:lnTo>
                  <a:lnTo>
                    <a:pt x="582194" y="55948"/>
                  </a:lnTo>
                  <a:lnTo>
                    <a:pt x="537257" y="70232"/>
                  </a:lnTo>
                  <a:lnTo>
                    <a:pt x="489767" y="89127"/>
                  </a:lnTo>
                  <a:lnTo>
                    <a:pt x="440612" y="113273"/>
                  </a:lnTo>
                  <a:lnTo>
                    <a:pt x="390682" y="143309"/>
                  </a:lnTo>
                  <a:lnTo>
                    <a:pt x="209738" y="268351"/>
                  </a:lnTo>
                  <a:lnTo>
                    <a:pt x="233198" y="239178"/>
                  </a:lnTo>
                  <a:lnTo>
                    <a:pt x="269344" y="200681"/>
                  </a:lnTo>
                  <a:lnTo>
                    <a:pt x="292074" y="179178"/>
                  </a:lnTo>
                  <a:lnTo>
                    <a:pt x="315166" y="159262"/>
                  </a:lnTo>
                  <a:lnTo>
                    <a:pt x="331248" y="146587"/>
                  </a:lnTo>
                  <a:lnTo>
                    <a:pt x="383588" y="110417"/>
                  </a:lnTo>
                  <a:close/>
                </a:path>
              </a:pathLst>
            </a:custGeom>
            <a:solidFill>
              <a:srgbClr val="83B3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7">
            <a:extLst>
              <a:ext uri="{FF2B5EF4-FFF2-40B4-BE49-F238E27FC236}">
                <a16:creationId xmlns:a16="http://schemas.microsoft.com/office/drawing/2014/main" id="{5A4638B1-B671-C7D3-E305-262560397E69}"/>
              </a:ext>
            </a:extLst>
          </p:cNvPr>
          <p:cNvSpPr txBox="1"/>
          <p:nvPr/>
        </p:nvSpPr>
        <p:spPr>
          <a:xfrm>
            <a:off x="5346700" y="5829931"/>
            <a:ext cx="3572635" cy="196461"/>
          </a:xfrm>
          <a:prstGeom prst="rect">
            <a:avLst/>
          </a:prstGeom>
        </p:spPr>
        <p:txBody>
          <a:bodyPr vert="horz" wrap="square" lIns="0" tIns="7426" rIns="0" bIns="0" rtlCol="0">
            <a:spAutoFit/>
          </a:bodyPr>
          <a:lstStyle/>
          <a:p>
            <a:pPr marL="7426">
              <a:spcBef>
                <a:spcPts val="58"/>
              </a:spcBef>
            </a:pPr>
            <a:r>
              <a:rPr sz="1228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5"/>
              </a:rPr>
              <a:t>Erasmus+</a:t>
            </a:r>
            <a:r>
              <a:rPr sz="1228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1228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5"/>
              </a:rPr>
              <a:t>inclusion</a:t>
            </a:r>
            <a:r>
              <a:rPr sz="1228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1228" u="heavy" dirty="0" err="1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5"/>
              </a:rPr>
              <a:t>financements</a:t>
            </a:r>
            <a:r>
              <a:rPr sz="1228" u="heavy" spc="-35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5"/>
              </a:rPr>
              <a:t> </a:t>
            </a:r>
            <a:r>
              <a:rPr sz="1228" u="heavy" spc="-6" dirty="0" err="1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5"/>
              </a:rPr>
              <a:t>com</a:t>
            </a:r>
            <a:r>
              <a:rPr sz="1228" spc="-6" dirty="0" err="1">
                <a:latin typeface="Arial"/>
                <a:cs typeface="Arial"/>
                <a:hlinkClick r:id="rId5"/>
              </a:rPr>
              <a:t>plémentaires</a:t>
            </a:r>
            <a:endParaRPr sz="1228" dirty="0">
              <a:latin typeface="Arial"/>
              <a:cs typeface="Arial"/>
            </a:endParaRPr>
          </a:p>
        </p:txBody>
      </p:sp>
      <p:grpSp>
        <p:nvGrpSpPr>
          <p:cNvPr id="14" name="object 4">
            <a:extLst>
              <a:ext uri="{FF2B5EF4-FFF2-40B4-BE49-F238E27FC236}">
                <a16:creationId xmlns:a16="http://schemas.microsoft.com/office/drawing/2014/main" id="{F44EC2EB-F59F-F7BB-6881-D5081BE08EEA}"/>
              </a:ext>
            </a:extLst>
          </p:cNvPr>
          <p:cNvGrpSpPr/>
          <p:nvPr/>
        </p:nvGrpSpPr>
        <p:grpSpPr>
          <a:xfrm>
            <a:off x="2136307" y="3731447"/>
            <a:ext cx="527986" cy="223893"/>
            <a:chOff x="1028700" y="4527401"/>
            <a:chExt cx="902969" cy="382905"/>
          </a:xfrm>
        </p:grpSpPr>
        <p:sp>
          <p:nvSpPr>
            <p:cNvPr id="15" name="object 5">
              <a:extLst>
                <a:ext uri="{FF2B5EF4-FFF2-40B4-BE49-F238E27FC236}">
                  <a16:creationId xmlns:a16="http://schemas.microsoft.com/office/drawing/2014/main" id="{B8CC0DB9-12F5-20D2-C632-1B417FED574C}"/>
                </a:ext>
              </a:extLst>
            </p:cNvPr>
            <p:cNvSpPr/>
            <p:nvPr/>
          </p:nvSpPr>
          <p:spPr>
            <a:xfrm>
              <a:off x="1029781" y="4528482"/>
              <a:ext cx="901065" cy="380365"/>
            </a:xfrm>
            <a:custGeom>
              <a:avLst/>
              <a:gdLst/>
              <a:ahLst/>
              <a:cxnLst/>
              <a:rect l="l" t="t" r="r" b="b"/>
              <a:pathLst>
                <a:path w="901064" h="380364">
                  <a:moveTo>
                    <a:pt x="597677" y="380135"/>
                  </a:moveTo>
                  <a:lnTo>
                    <a:pt x="597677" y="279387"/>
                  </a:lnTo>
                  <a:lnTo>
                    <a:pt x="0" y="279387"/>
                  </a:lnTo>
                  <a:lnTo>
                    <a:pt x="0" y="100748"/>
                  </a:lnTo>
                  <a:lnTo>
                    <a:pt x="597677" y="100748"/>
                  </a:lnTo>
                  <a:lnTo>
                    <a:pt x="597677" y="0"/>
                  </a:lnTo>
                  <a:lnTo>
                    <a:pt x="900613" y="190056"/>
                  </a:lnTo>
                  <a:lnTo>
                    <a:pt x="597677" y="380135"/>
                  </a:lnTo>
                  <a:close/>
                </a:path>
              </a:pathLst>
            </a:custGeom>
            <a:solidFill>
              <a:srgbClr val="87B9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7E1D82EF-6509-7BA6-5D46-BB46E92CC81B}"/>
                </a:ext>
              </a:extLst>
            </p:cNvPr>
            <p:cNvSpPr/>
            <p:nvPr/>
          </p:nvSpPr>
          <p:spPr>
            <a:xfrm>
              <a:off x="1029781" y="4528482"/>
              <a:ext cx="901065" cy="380365"/>
            </a:xfrm>
            <a:custGeom>
              <a:avLst/>
              <a:gdLst/>
              <a:ahLst/>
              <a:cxnLst/>
              <a:rect l="l" t="t" r="r" b="b"/>
              <a:pathLst>
                <a:path w="901064" h="380364">
                  <a:moveTo>
                    <a:pt x="597677" y="380135"/>
                  </a:moveTo>
                  <a:lnTo>
                    <a:pt x="597677" y="279387"/>
                  </a:lnTo>
                  <a:lnTo>
                    <a:pt x="0" y="279387"/>
                  </a:lnTo>
                  <a:lnTo>
                    <a:pt x="0" y="100748"/>
                  </a:lnTo>
                  <a:lnTo>
                    <a:pt x="597677" y="100748"/>
                  </a:lnTo>
                  <a:lnTo>
                    <a:pt x="597677" y="0"/>
                  </a:lnTo>
                  <a:lnTo>
                    <a:pt x="900613" y="190056"/>
                  </a:lnTo>
                  <a:lnTo>
                    <a:pt x="597677" y="38013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BA31E51A-83CD-EDB0-B1EE-8D3C439B80BD}"/>
              </a:ext>
            </a:extLst>
          </p:cNvPr>
          <p:cNvSpPr txBox="1"/>
          <p:nvPr/>
        </p:nvSpPr>
        <p:spPr>
          <a:xfrm>
            <a:off x="2014546" y="1697004"/>
            <a:ext cx="81327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/>
              <a:t>Aucun handicap ne doit être un frein à une demande de mobilité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AB4EA94-8329-0423-E1DE-3050463D913B}"/>
              </a:ext>
            </a:extLst>
          </p:cNvPr>
          <p:cNvSpPr txBox="1"/>
          <p:nvPr/>
        </p:nvSpPr>
        <p:spPr>
          <a:xfrm>
            <a:off x="2877492" y="2676152"/>
            <a:ext cx="715683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/>
              <a:t>Si vous êtes dans ce cas, venez en parler en toute confidentialité à la DRI (Bâtiment P, 2ème étage) ou par Teams en nous contactant à </a:t>
            </a:r>
            <a:r>
              <a:rPr lang="fr-FR" sz="1600" u="sng" dirty="0"/>
              <a:t>international@icp.fr</a:t>
            </a:r>
          </a:p>
          <a:p>
            <a:endParaRPr lang="fr-FR" sz="1600" dirty="0"/>
          </a:p>
          <a:p>
            <a:r>
              <a:rPr lang="fr-FR" sz="1600" dirty="0"/>
              <a:t>En Europe, la bourse Erasmus + est plus importante si vous êtes suivi par la Commission Handicap</a:t>
            </a:r>
          </a:p>
          <a:p>
            <a:r>
              <a:rPr lang="fr-FR" sz="1600" dirty="0"/>
              <a:t>Voir document sur le site de l’ICP :</a:t>
            </a:r>
          </a:p>
        </p:txBody>
      </p:sp>
    </p:spTree>
    <p:extLst>
      <p:ext uri="{BB962C8B-B14F-4D97-AF65-F5344CB8AC3E}">
        <p14:creationId xmlns:p14="http://schemas.microsoft.com/office/powerpoint/2010/main" val="15262617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46BFF-768D-D03C-2AFD-FB72506C7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F54A530-1ED8-3BF9-9B4F-2DD3537189E5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77F64C63-7737-7DAA-ADB8-1267D94154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Bourses de stages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EE0CCDC3-DAFB-A93F-A7D2-4888529113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5C1092E1-51FC-14D5-E2B8-2958D4D343F6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DB7DD739-76AF-4AFC-3444-EEAAFCA3E089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84ADF317-F885-98BB-C5DC-0BA36D4E003F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519E5051-62A8-D34B-4E52-C3227327673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C9E2073-05A8-92E7-C706-5AA5A1D92F91}"/>
              </a:ext>
            </a:extLst>
          </p:cNvPr>
          <p:cNvSpPr txBox="1"/>
          <p:nvPr/>
        </p:nvSpPr>
        <p:spPr>
          <a:xfrm>
            <a:off x="2014546" y="1876425"/>
            <a:ext cx="737075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latin typeface="Arial"/>
                <a:cs typeface="Arial"/>
              </a:rPr>
              <a:t>1. </a:t>
            </a:r>
            <a:r>
              <a:rPr lang="fr-FR" sz="1600" dirty="0">
                <a:solidFill>
                  <a:srgbClr val="69AD44"/>
                </a:solidFill>
                <a:latin typeface="Arial"/>
                <a:cs typeface="Arial"/>
              </a:rPr>
              <a:t>Bourses Erasmus +, </a:t>
            </a:r>
            <a:r>
              <a:rPr lang="fr-FR" sz="1600" dirty="0">
                <a:latin typeface="Arial"/>
                <a:cs typeface="Arial"/>
              </a:rPr>
              <a:t>stages en Union Européenne</a:t>
            </a:r>
          </a:p>
          <a:p>
            <a:r>
              <a:rPr lang="fr-FR" sz="1600" dirty="0">
                <a:latin typeface="Arial"/>
                <a:cs typeface="Arial"/>
              </a:rPr>
              <a:t>Durée minimum : 2 mois</a:t>
            </a:r>
          </a:p>
          <a:p>
            <a:r>
              <a:rPr lang="fr-FR" sz="1600" dirty="0">
                <a:latin typeface="Arial"/>
                <a:cs typeface="Arial"/>
              </a:rPr>
              <a:t>Informations : </a:t>
            </a:r>
            <a:r>
              <a:rPr lang="fr-FR" sz="1600" spc="-20" dirty="0">
                <a:latin typeface="Arial"/>
                <a:cs typeface="Arial"/>
                <a:hlinkClick r:id="rId4"/>
              </a:rPr>
              <a:t>icp.mobility@icp.fr</a:t>
            </a:r>
            <a:endParaRPr lang="fr-FR" sz="1600" dirty="0">
              <a:latin typeface="Arial"/>
              <a:cs typeface="Arial"/>
            </a:endParaRPr>
          </a:p>
          <a:p>
            <a:endParaRPr lang="fr-FR" sz="1600" dirty="0">
              <a:latin typeface="Arial"/>
              <a:cs typeface="Arial"/>
            </a:endParaRPr>
          </a:p>
          <a:p>
            <a:endParaRPr lang="fr-FR" sz="1600" dirty="0">
              <a:latin typeface="Arial"/>
              <a:cs typeface="Arial"/>
            </a:endParaRPr>
          </a:p>
          <a:p>
            <a:endParaRPr lang="fr-FR" sz="1600" dirty="0">
              <a:latin typeface="Arial"/>
              <a:cs typeface="Arial"/>
            </a:endParaRPr>
          </a:p>
          <a:p>
            <a:r>
              <a:rPr lang="fr-FR" sz="1600" dirty="0">
                <a:latin typeface="Arial"/>
                <a:cs typeface="Arial"/>
              </a:rPr>
              <a:t>2. </a:t>
            </a:r>
            <a:r>
              <a:rPr lang="fr-FR" sz="1600" dirty="0">
                <a:solidFill>
                  <a:srgbClr val="69AD44"/>
                </a:solidFill>
                <a:latin typeface="Arial"/>
                <a:cs typeface="Arial"/>
              </a:rPr>
              <a:t>Bourses ICP International</a:t>
            </a:r>
            <a:r>
              <a:rPr lang="fr-FR" sz="1600" dirty="0">
                <a:latin typeface="Arial"/>
                <a:cs typeface="Arial"/>
              </a:rPr>
              <a:t>, stages en Union Européenne ou Hors Europe </a:t>
            </a:r>
          </a:p>
          <a:p>
            <a:r>
              <a:rPr lang="fr-FR" sz="1600" dirty="0"/>
              <a:t>Critère social : quotient familial inférieur à 19 000 € </a:t>
            </a:r>
          </a:p>
          <a:p>
            <a:r>
              <a:rPr lang="fr-FR" sz="1600" dirty="0"/>
              <a:t>Critère académique : moyenne minimale de 11/20</a:t>
            </a:r>
          </a:p>
          <a:p>
            <a:r>
              <a:rPr lang="fr-FR" sz="1600" dirty="0"/>
              <a:t>Pas de durée minimum 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AF63F30-BF9E-B779-4767-EEEC4ED780AB}"/>
              </a:ext>
            </a:extLst>
          </p:cNvPr>
          <p:cNvSpPr txBox="1"/>
          <p:nvPr/>
        </p:nvSpPr>
        <p:spPr>
          <a:xfrm>
            <a:off x="2014546" y="4943971"/>
            <a:ext cx="53478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600" b="1" dirty="0">
                <a:solidFill>
                  <a:srgbClr val="FF3131"/>
                </a:solidFill>
                <a:latin typeface="Arial"/>
                <a:cs typeface="Arial"/>
              </a:rPr>
              <a:t>Demande</a:t>
            </a:r>
            <a:r>
              <a:rPr lang="fr-FR" sz="1600" b="1" spc="-29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b="1" dirty="0">
                <a:solidFill>
                  <a:srgbClr val="FF3131"/>
                </a:solidFill>
                <a:latin typeface="Arial"/>
                <a:cs typeface="Arial"/>
              </a:rPr>
              <a:t>à</a:t>
            </a:r>
            <a:r>
              <a:rPr lang="fr-FR" sz="1600" b="1" spc="-29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b="1" dirty="0">
                <a:solidFill>
                  <a:srgbClr val="FF3131"/>
                </a:solidFill>
                <a:latin typeface="Arial"/>
                <a:cs typeface="Arial"/>
              </a:rPr>
              <a:t>effectuer</a:t>
            </a:r>
            <a:r>
              <a:rPr lang="fr-FR" sz="1600" b="1" spc="-29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b="1" dirty="0">
                <a:solidFill>
                  <a:srgbClr val="FF3131"/>
                </a:solidFill>
                <a:latin typeface="Arial"/>
                <a:cs typeface="Arial"/>
              </a:rPr>
              <a:t>une</a:t>
            </a:r>
            <a:r>
              <a:rPr lang="fr-FR" sz="1600" b="1" spc="-26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b="1" dirty="0">
                <a:solidFill>
                  <a:srgbClr val="FF3131"/>
                </a:solidFill>
                <a:latin typeface="Arial"/>
                <a:cs typeface="Arial"/>
              </a:rPr>
              <a:t>fois</a:t>
            </a:r>
            <a:r>
              <a:rPr lang="fr-FR" sz="1600" b="1" spc="-29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b="1" dirty="0">
                <a:solidFill>
                  <a:srgbClr val="FF3131"/>
                </a:solidFill>
                <a:latin typeface="Arial"/>
                <a:cs typeface="Arial"/>
              </a:rPr>
              <a:t>le</a:t>
            </a:r>
            <a:r>
              <a:rPr lang="fr-FR" sz="1600" b="1" spc="-29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b="1" dirty="0">
                <a:solidFill>
                  <a:srgbClr val="FF3131"/>
                </a:solidFill>
                <a:latin typeface="Arial"/>
                <a:cs typeface="Arial"/>
              </a:rPr>
              <a:t>lieu</a:t>
            </a:r>
            <a:r>
              <a:rPr lang="fr-FR" sz="1600" b="1" spc="-29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b="1" dirty="0">
                <a:solidFill>
                  <a:srgbClr val="FF3131"/>
                </a:solidFill>
                <a:latin typeface="Arial"/>
                <a:cs typeface="Arial"/>
              </a:rPr>
              <a:t>de</a:t>
            </a:r>
            <a:r>
              <a:rPr lang="fr-FR" sz="1600" b="1" spc="-26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b="1" dirty="0">
                <a:solidFill>
                  <a:srgbClr val="FF3131"/>
                </a:solidFill>
                <a:latin typeface="Arial"/>
                <a:cs typeface="Arial"/>
              </a:rPr>
              <a:t>stage</a:t>
            </a:r>
            <a:r>
              <a:rPr lang="fr-FR" sz="1600" b="1" spc="-29" dirty="0">
                <a:solidFill>
                  <a:srgbClr val="FF3131"/>
                </a:solidFill>
                <a:latin typeface="Arial"/>
                <a:cs typeface="Arial"/>
              </a:rPr>
              <a:t> </a:t>
            </a:r>
            <a:r>
              <a:rPr lang="fr-FR" sz="1600" b="1" spc="-6" dirty="0">
                <a:solidFill>
                  <a:srgbClr val="FF3131"/>
                </a:solidFill>
                <a:latin typeface="Arial"/>
                <a:cs typeface="Arial"/>
              </a:rPr>
              <a:t>trouvé</a:t>
            </a:r>
            <a:endParaRPr lang="fr-FR" sz="1600" dirty="0">
              <a:latin typeface="Arial"/>
              <a:cs typeface="Arial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52F57EF-4E9B-C81E-5587-C804A9D75AA3}"/>
              </a:ext>
            </a:extLst>
          </p:cNvPr>
          <p:cNvSpPr txBox="1"/>
          <p:nvPr/>
        </p:nvSpPr>
        <p:spPr>
          <a:xfrm>
            <a:off x="2014546" y="5577324"/>
            <a:ext cx="71421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/>
              <a:t>Bourses pour stages obligatoires, inclus dans votre formation et donnant droit à des ECTS</a:t>
            </a:r>
          </a:p>
        </p:txBody>
      </p:sp>
    </p:spTree>
    <p:extLst>
      <p:ext uri="{BB962C8B-B14F-4D97-AF65-F5344CB8AC3E}">
        <p14:creationId xmlns:p14="http://schemas.microsoft.com/office/powerpoint/2010/main" val="5986179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CE090-70EF-3EAF-9FA0-BF9FB9F6C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027FDDA-E9C8-0364-7AA3-FAA9AA49FBB7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A7E437DD-4F81-8E61-7718-1318F4146E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FF0000"/>
                </a:solidFill>
                <a:latin typeface="Rockwell" panose="02060603020205020403" pitchFamily="18" charset="77"/>
              </a:rPr>
              <a:t>A retenir !!</a:t>
            </a:r>
            <a:endParaRPr spc="-20" dirty="0">
              <a:solidFill>
                <a:srgbClr val="FF0000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B95A46EE-8047-6C45-7A96-535FAFDB0C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AA8A6D08-DB82-D034-530A-20692A42E59F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FBF56F84-DF0A-AFC1-242A-51181396A8B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2C5AAD0F-E3CF-8E87-FBE0-0AF19CA84A89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B5389CD3-DBE6-7AAE-B2A5-C5561A5BE75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0D556E9-45F8-56EE-7E4B-98940D7BD6DA}"/>
              </a:ext>
            </a:extLst>
          </p:cNvPr>
          <p:cNvSpPr txBox="1"/>
          <p:nvPr/>
        </p:nvSpPr>
        <p:spPr>
          <a:xfrm>
            <a:off x="2755900" y="1574298"/>
            <a:ext cx="6803227" cy="4836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6">
              <a:spcBef>
                <a:spcPts val="58"/>
              </a:spcBef>
            </a:pPr>
            <a:r>
              <a:rPr lang="fr-FR" sz="1600" b="1" dirty="0">
                <a:latin typeface="Arial"/>
                <a:cs typeface="Arial"/>
              </a:rPr>
              <a:t>Moyenne générale</a:t>
            </a:r>
            <a:r>
              <a:rPr lang="fr-FR" sz="1600" b="1" spc="-23" dirty="0">
                <a:latin typeface="Arial"/>
                <a:cs typeface="Arial"/>
              </a:rPr>
              <a:t> </a:t>
            </a:r>
            <a:r>
              <a:rPr lang="fr-FR" sz="1600" b="1" dirty="0">
                <a:latin typeface="Arial"/>
                <a:cs typeface="Arial"/>
              </a:rPr>
              <a:t>de</a:t>
            </a:r>
            <a:r>
              <a:rPr lang="fr-FR" sz="1600" b="1" spc="-20" dirty="0">
                <a:latin typeface="Arial"/>
                <a:cs typeface="Arial"/>
              </a:rPr>
              <a:t> </a:t>
            </a:r>
            <a:r>
              <a:rPr lang="fr-FR" sz="1600" b="1" dirty="0">
                <a:latin typeface="Arial"/>
                <a:cs typeface="Arial"/>
              </a:rPr>
              <a:t>L1</a:t>
            </a:r>
            <a:r>
              <a:rPr lang="fr-FR" sz="1600" b="1" spc="-20" dirty="0">
                <a:latin typeface="Arial"/>
                <a:cs typeface="Arial"/>
              </a:rPr>
              <a:t> </a:t>
            </a:r>
            <a:r>
              <a:rPr lang="fr-FR" sz="1600" b="1" dirty="0">
                <a:latin typeface="Arial"/>
                <a:cs typeface="Arial"/>
              </a:rPr>
              <a:t>prise</a:t>
            </a:r>
            <a:r>
              <a:rPr lang="fr-FR" sz="1600" b="1" spc="-20" dirty="0">
                <a:latin typeface="Arial"/>
                <a:cs typeface="Arial"/>
              </a:rPr>
              <a:t> </a:t>
            </a:r>
            <a:r>
              <a:rPr lang="fr-FR" sz="1600" b="1" dirty="0">
                <a:latin typeface="Arial"/>
                <a:cs typeface="Arial"/>
              </a:rPr>
              <a:t>en</a:t>
            </a:r>
            <a:r>
              <a:rPr lang="fr-FR" sz="1600" b="1" spc="-20" dirty="0">
                <a:latin typeface="Arial"/>
                <a:cs typeface="Arial"/>
              </a:rPr>
              <a:t> </a:t>
            </a:r>
            <a:r>
              <a:rPr lang="fr-FR" sz="1600" b="1" spc="-6" dirty="0">
                <a:latin typeface="Arial"/>
                <a:cs typeface="Arial"/>
              </a:rPr>
              <a:t>compte</a:t>
            </a:r>
            <a:endParaRPr lang="fr-FR" sz="1600" dirty="0">
              <a:latin typeface="Arial"/>
              <a:cs typeface="Arial"/>
            </a:endParaRPr>
          </a:p>
          <a:p>
            <a:pPr>
              <a:spcBef>
                <a:spcPts val="15"/>
              </a:spcBef>
            </a:pPr>
            <a:endParaRPr lang="fr-FR" sz="1600" dirty="0">
              <a:latin typeface="Arial"/>
              <a:cs typeface="Arial"/>
            </a:endParaRPr>
          </a:p>
          <a:p>
            <a:pPr marL="7426"/>
            <a:r>
              <a:rPr lang="fr-FR" sz="1600" b="1" dirty="0">
                <a:latin typeface="Arial"/>
                <a:cs typeface="Arial"/>
              </a:rPr>
              <a:t>Passez la</a:t>
            </a:r>
            <a:r>
              <a:rPr lang="fr-FR" sz="1600" b="1" spc="-38" dirty="0">
                <a:latin typeface="Arial"/>
                <a:cs typeface="Arial"/>
              </a:rPr>
              <a:t> </a:t>
            </a:r>
            <a:r>
              <a:rPr lang="fr-FR" sz="1600" b="1" dirty="0">
                <a:latin typeface="Arial"/>
                <a:cs typeface="Arial"/>
              </a:rPr>
              <a:t>certification</a:t>
            </a:r>
            <a:r>
              <a:rPr lang="fr-FR" sz="1600" b="1" spc="-35" dirty="0">
                <a:latin typeface="Arial"/>
                <a:cs typeface="Arial"/>
              </a:rPr>
              <a:t> </a:t>
            </a:r>
            <a:r>
              <a:rPr lang="fr-FR" sz="1600" b="1" spc="-6" dirty="0">
                <a:latin typeface="Arial"/>
                <a:cs typeface="Arial"/>
              </a:rPr>
              <a:t>linguistique et/ou l’attestation linguistique le plus tôt possible</a:t>
            </a:r>
            <a:endParaRPr lang="fr-FR" sz="1600" dirty="0">
              <a:latin typeface="Arial"/>
              <a:cs typeface="Arial"/>
            </a:endParaRPr>
          </a:p>
          <a:p>
            <a:pPr>
              <a:spcBef>
                <a:spcPts val="18"/>
              </a:spcBef>
            </a:pPr>
            <a:endParaRPr lang="fr-FR" sz="1600" dirty="0">
              <a:latin typeface="Arial"/>
              <a:cs typeface="Arial"/>
            </a:endParaRPr>
          </a:p>
          <a:p>
            <a:pPr marL="7426"/>
            <a:r>
              <a:rPr lang="fr-FR" sz="16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Ne</a:t>
            </a:r>
            <a:r>
              <a:rPr lang="fr-FR" sz="1600" b="1" u="sng" spc="-29" dirty="0">
                <a:latin typeface="Arial"/>
                <a:cs typeface="Arial"/>
              </a:rPr>
              <a:t> </a:t>
            </a:r>
            <a:r>
              <a:rPr lang="fr-FR" sz="1600" b="1" u="sng" dirty="0">
                <a:latin typeface="Arial"/>
                <a:cs typeface="Arial"/>
              </a:rPr>
              <a:t>pas</a:t>
            </a:r>
            <a:r>
              <a:rPr lang="fr-FR" sz="1600" b="1" u="sng" spc="-29" dirty="0">
                <a:latin typeface="Arial"/>
                <a:cs typeface="Arial"/>
              </a:rPr>
              <a:t> </a:t>
            </a:r>
            <a:r>
              <a:rPr lang="fr-FR" sz="1600" b="1" u="sng" dirty="0">
                <a:latin typeface="Arial"/>
                <a:cs typeface="Arial"/>
              </a:rPr>
              <a:t>contacter</a:t>
            </a:r>
            <a:r>
              <a:rPr lang="fr-FR" sz="1600" b="1" u="sng" spc="-35" dirty="0">
                <a:latin typeface="Arial"/>
                <a:cs typeface="Arial"/>
              </a:rPr>
              <a:t> </a:t>
            </a:r>
            <a:r>
              <a:rPr lang="fr-FR" sz="1600" b="1" u="sng" dirty="0">
                <a:latin typeface="Arial"/>
                <a:cs typeface="Arial"/>
              </a:rPr>
              <a:t>les</a:t>
            </a:r>
            <a:r>
              <a:rPr lang="fr-FR" sz="1600" b="1" u="sng" spc="-26" dirty="0">
                <a:latin typeface="Arial"/>
                <a:cs typeface="Arial"/>
              </a:rPr>
              <a:t> </a:t>
            </a:r>
            <a:r>
              <a:rPr lang="fr-FR" sz="1600" b="1" u="sng" dirty="0">
                <a:latin typeface="Arial"/>
                <a:cs typeface="Arial"/>
              </a:rPr>
              <a:t>universités partenaires</a:t>
            </a:r>
            <a:r>
              <a:rPr lang="fr-FR" sz="1600" b="1" u="sng" spc="-29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car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vous</a:t>
            </a:r>
            <a:r>
              <a:rPr lang="fr-FR" sz="1600" spc="-29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n’avez</a:t>
            </a:r>
            <a:r>
              <a:rPr lang="fr-FR" sz="1600" spc="-26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pas</a:t>
            </a:r>
            <a:r>
              <a:rPr lang="fr-FR" sz="1600" spc="-29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été</a:t>
            </a:r>
            <a:r>
              <a:rPr lang="fr-FR" sz="1600" spc="-29" dirty="0">
                <a:latin typeface="Arial"/>
                <a:cs typeface="Arial"/>
              </a:rPr>
              <a:t> </a:t>
            </a:r>
            <a:r>
              <a:rPr lang="fr-FR" sz="1600" spc="-6" dirty="0" err="1">
                <a:latin typeface="Arial"/>
                <a:cs typeface="Arial"/>
              </a:rPr>
              <a:t>sélectionné·e·s</a:t>
            </a:r>
            <a:endParaRPr lang="fr-FR" sz="1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lang="fr-FR" sz="1600" dirty="0">
              <a:latin typeface="Arial"/>
              <a:cs typeface="Arial"/>
            </a:endParaRPr>
          </a:p>
          <a:p>
            <a:pPr marL="7426" marR="2970">
              <a:lnSpc>
                <a:spcPct val="116700"/>
              </a:lnSpc>
            </a:pPr>
            <a:r>
              <a:rPr lang="fr-FR" sz="1600" dirty="0">
                <a:latin typeface="Arial"/>
                <a:cs typeface="Arial"/>
              </a:rPr>
              <a:t>Vérifiez</a:t>
            </a:r>
            <a:r>
              <a:rPr lang="fr-FR" sz="1600" spc="-47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le</a:t>
            </a:r>
            <a:r>
              <a:rPr lang="fr-FR" sz="1600" spc="-44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  <a:hlinkClick r:id="rId4"/>
              </a:rPr>
              <a:t>calendrier</a:t>
            </a:r>
            <a:r>
              <a:rPr lang="fr-FR" sz="1600" spc="-47" dirty="0">
                <a:latin typeface="Arial"/>
                <a:cs typeface="Arial"/>
                <a:hlinkClick r:id="rId4"/>
              </a:rPr>
              <a:t> </a:t>
            </a:r>
            <a:r>
              <a:rPr lang="fr-FR" sz="1600" dirty="0">
                <a:latin typeface="Arial"/>
                <a:cs typeface="Arial"/>
                <a:hlinkClick r:id="rId4"/>
              </a:rPr>
              <a:t>académique ICP</a:t>
            </a:r>
            <a:r>
              <a:rPr lang="fr-FR" sz="1600" spc="-47" dirty="0">
                <a:latin typeface="Arial"/>
                <a:cs typeface="Arial"/>
                <a:hlinkClick r:id="rId4"/>
              </a:rPr>
              <a:t> </a:t>
            </a:r>
            <a:r>
              <a:rPr lang="fr-FR" sz="1600" spc="-47" dirty="0">
                <a:latin typeface="Arial"/>
                <a:cs typeface="Arial"/>
              </a:rPr>
              <a:t>et les périodes d’examens</a:t>
            </a:r>
          </a:p>
          <a:p>
            <a:pPr marL="7426" marR="2970">
              <a:lnSpc>
                <a:spcPct val="116700"/>
              </a:lnSpc>
            </a:pPr>
            <a:endParaRPr lang="fr-FR" sz="1600" dirty="0">
              <a:latin typeface="Arial"/>
              <a:cs typeface="Arial"/>
            </a:endParaRPr>
          </a:p>
          <a:p>
            <a:pPr marL="7426">
              <a:spcBef>
                <a:spcPts val="351"/>
              </a:spcBef>
            </a:pPr>
            <a:r>
              <a:rPr lang="fr-FR" sz="1600" dirty="0">
                <a:latin typeface="Arial"/>
                <a:cs typeface="Arial"/>
              </a:rPr>
              <a:t>Attention au budget à prévoir</a:t>
            </a:r>
          </a:p>
          <a:p>
            <a:pPr marL="7426" marR="1631053">
              <a:lnSpc>
                <a:spcPts val="2456"/>
              </a:lnSpc>
              <a:spcBef>
                <a:spcPts val="58"/>
              </a:spcBef>
            </a:pPr>
            <a:endParaRPr lang="fr-FR" sz="1600" b="1" dirty="0">
              <a:latin typeface="Arial"/>
              <a:cs typeface="Arial"/>
            </a:endParaRPr>
          </a:p>
          <a:p>
            <a:pPr marL="7426" marR="1631053">
              <a:lnSpc>
                <a:spcPts val="2456"/>
              </a:lnSpc>
              <a:spcBef>
                <a:spcPts val="58"/>
              </a:spcBef>
            </a:pPr>
            <a:r>
              <a:rPr lang="fr-FR" sz="1600" b="1" dirty="0">
                <a:latin typeface="Arial"/>
                <a:cs typeface="Arial"/>
              </a:rPr>
              <a:t>Chaque</a:t>
            </a:r>
            <a:r>
              <a:rPr lang="fr-FR" sz="1600" b="1" spc="-32" dirty="0">
                <a:latin typeface="Arial"/>
                <a:cs typeface="Arial"/>
              </a:rPr>
              <a:t> </a:t>
            </a:r>
            <a:r>
              <a:rPr lang="fr-FR" sz="1600" b="1" dirty="0">
                <a:latin typeface="Arial"/>
                <a:cs typeface="Arial"/>
              </a:rPr>
              <a:t>matière</a:t>
            </a:r>
            <a:r>
              <a:rPr lang="fr-FR" sz="1600" b="1" spc="-32" dirty="0">
                <a:latin typeface="Arial"/>
                <a:cs typeface="Arial"/>
              </a:rPr>
              <a:t> </a:t>
            </a:r>
            <a:r>
              <a:rPr lang="fr-FR" sz="1600" b="1" dirty="0">
                <a:latin typeface="Arial"/>
                <a:cs typeface="Arial"/>
              </a:rPr>
              <a:t>doit</a:t>
            </a:r>
            <a:r>
              <a:rPr lang="fr-FR" sz="1600" b="1" spc="-38" dirty="0">
                <a:latin typeface="Arial"/>
                <a:cs typeface="Arial"/>
              </a:rPr>
              <a:t> </a:t>
            </a:r>
            <a:r>
              <a:rPr lang="fr-FR" sz="1600" b="1" dirty="0">
                <a:latin typeface="Arial"/>
                <a:cs typeface="Arial"/>
              </a:rPr>
              <a:t>être</a:t>
            </a:r>
            <a:r>
              <a:rPr lang="fr-FR" sz="1600" b="1" spc="-32" dirty="0">
                <a:latin typeface="Arial"/>
                <a:cs typeface="Arial"/>
              </a:rPr>
              <a:t> </a:t>
            </a:r>
            <a:r>
              <a:rPr lang="fr-FR" sz="1600" b="1" spc="-6" dirty="0">
                <a:latin typeface="Arial"/>
                <a:cs typeface="Arial"/>
              </a:rPr>
              <a:t>validée : </a:t>
            </a:r>
            <a:r>
              <a:rPr lang="fr-FR" sz="1600" dirty="0">
                <a:latin typeface="Arial"/>
                <a:cs typeface="Arial"/>
              </a:rPr>
              <a:t>Pas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de</a:t>
            </a:r>
            <a:r>
              <a:rPr lang="fr-FR" sz="1600" spc="-32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système</a:t>
            </a:r>
            <a:r>
              <a:rPr lang="fr-FR" sz="1600" spc="-32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de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compensation</a:t>
            </a:r>
            <a:r>
              <a:rPr lang="fr-FR" sz="1600" spc="-32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(entre</a:t>
            </a:r>
            <a:r>
              <a:rPr lang="fr-FR" sz="1600" spc="-32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matières</a:t>
            </a:r>
            <a:r>
              <a:rPr lang="fr-FR" sz="1600" spc="-32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+ entre</a:t>
            </a:r>
            <a:r>
              <a:rPr lang="fr-FR" sz="1600" spc="-32" dirty="0">
                <a:latin typeface="Arial"/>
                <a:cs typeface="Arial"/>
              </a:rPr>
              <a:t> </a:t>
            </a:r>
            <a:r>
              <a:rPr lang="fr-FR" sz="1600" spc="-6" dirty="0">
                <a:latin typeface="Arial"/>
                <a:cs typeface="Arial"/>
              </a:rPr>
              <a:t>semestres) </a:t>
            </a:r>
          </a:p>
          <a:p>
            <a:pPr marL="7426" marR="1631053">
              <a:lnSpc>
                <a:spcPts val="2456"/>
              </a:lnSpc>
              <a:spcBef>
                <a:spcPts val="58"/>
              </a:spcBef>
            </a:pPr>
            <a:endParaRPr lang="fr-FR" sz="1600" spc="-6" dirty="0">
              <a:latin typeface="Arial"/>
              <a:cs typeface="Arial"/>
            </a:endParaRPr>
          </a:p>
          <a:p>
            <a:pPr marL="7426" marR="1631053">
              <a:lnSpc>
                <a:spcPts val="2456"/>
              </a:lnSpc>
              <a:spcBef>
                <a:spcPts val="58"/>
              </a:spcBef>
            </a:pPr>
            <a:r>
              <a:rPr lang="fr-FR" sz="1600" dirty="0">
                <a:latin typeface="Arial"/>
                <a:cs typeface="Arial"/>
              </a:rPr>
              <a:t>Pas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de</a:t>
            </a:r>
            <a:r>
              <a:rPr lang="fr-FR" sz="1600" spc="-32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rattrapage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organisé</a:t>
            </a:r>
            <a:r>
              <a:rPr lang="fr-FR" sz="1600" spc="-32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à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spc="-6" dirty="0">
                <a:latin typeface="Arial"/>
                <a:cs typeface="Arial"/>
              </a:rPr>
              <a:t>l’ICP</a:t>
            </a:r>
            <a:endParaRPr lang="fr-FR" sz="1600" dirty="0">
              <a:latin typeface="Arial"/>
              <a:cs typeface="Arial"/>
            </a:endParaRPr>
          </a:p>
          <a:p>
            <a:endParaRPr lang="fr-FR" sz="1600" dirty="0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BB1C68F4-A1ED-AE2B-7485-EE2943829156}"/>
              </a:ext>
            </a:extLst>
          </p:cNvPr>
          <p:cNvSpPr/>
          <p:nvPr/>
        </p:nvSpPr>
        <p:spPr>
          <a:xfrm flipV="1">
            <a:off x="2361139" y="1614862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F224DCF7-5813-8FCE-9CB0-4DB4498FD4E2}"/>
              </a:ext>
            </a:extLst>
          </p:cNvPr>
          <p:cNvSpPr/>
          <p:nvPr/>
        </p:nvSpPr>
        <p:spPr>
          <a:xfrm flipV="1">
            <a:off x="2361139" y="2195331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70495E91-ECC3-688E-05CA-0EE153E2A808}"/>
              </a:ext>
            </a:extLst>
          </p:cNvPr>
          <p:cNvSpPr/>
          <p:nvPr/>
        </p:nvSpPr>
        <p:spPr>
          <a:xfrm flipV="1">
            <a:off x="2361139" y="2816165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FA7B0B2D-59B0-5C5D-001B-14111DE6B634}"/>
              </a:ext>
            </a:extLst>
          </p:cNvPr>
          <p:cNvSpPr/>
          <p:nvPr/>
        </p:nvSpPr>
        <p:spPr>
          <a:xfrm flipV="1">
            <a:off x="2361139" y="3611749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4585A160-065D-1FB3-EA08-4A7632C596B8}"/>
              </a:ext>
            </a:extLst>
          </p:cNvPr>
          <p:cNvSpPr/>
          <p:nvPr/>
        </p:nvSpPr>
        <p:spPr>
          <a:xfrm flipV="1">
            <a:off x="2361139" y="4195246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66A3456E-BE2F-3F78-AB20-B43205E8EB99}"/>
              </a:ext>
            </a:extLst>
          </p:cNvPr>
          <p:cNvSpPr/>
          <p:nvPr/>
        </p:nvSpPr>
        <p:spPr>
          <a:xfrm flipV="1">
            <a:off x="2386848" y="4798278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5">
            <a:extLst>
              <a:ext uri="{FF2B5EF4-FFF2-40B4-BE49-F238E27FC236}">
                <a16:creationId xmlns:a16="http://schemas.microsoft.com/office/drawing/2014/main" id="{2492037B-E2B5-146B-997D-A27E678E9460}"/>
              </a:ext>
            </a:extLst>
          </p:cNvPr>
          <p:cNvSpPr/>
          <p:nvPr/>
        </p:nvSpPr>
        <p:spPr>
          <a:xfrm flipV="1">
            <a:off x="2386848" y="5840949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81652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51F5C-AC25-924D-D8C9-79542B7E2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FE2DCB-BF05-8C82-9904-226A0A7CF620}"/>
              </a:ext>
            </a:extLst>
          </p:cNvPr>
          <p:cNvSpPr/>
          <p:nvPr/>
        </p:nvSpPr>
        <p:spPr>
          <a:xfrm>
            <a:off x="0" y="28575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A3B6751-EE09-56CD-D056-62CE955ACE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Réunion formulaire de candidature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29D21FB3-4482-0746-387D-A0E7967D77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D0EB2E3A-55E5-10FF-4631-0BC7689496ED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731FEDF1-F036-4B23-52D4-084E878E43D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741EA561-DCCA-9ACD-8F4D-B462259D7204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935100F6-4351-015F-6115-04B34FFF91E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A584C29-48BF-E2EC-3041-887E463D6355}"/>
              </a:ext>
            </a:extLst>
          </p:cNvPr>
          <p:cNvSpPr txBox="1"/>
          <p:nvPr/>
        </p:nvSpPr>
        <p:spPr>
          <a:xfrm>
            <a:off x="7087871" y="1993151"/>
            <a:ext cx="26503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rgbClr val="69AD44"/>
                </a:solidFill>
                <a:latin typeface="Arial"/>
                <a:cs typeface="Arial"/>
              </a:rPr>
              <a:t>Mardi 13 octobre</a:t>
            </a:r>
          </a:p>
          <a:p>
            <a:pPr algn="ctr"/>
            <a:r>
              <a:rPr lang="fr-FR" sz="1600" dirty="0">
                <a:latin typeface="Arial"/>
                <a:cs typeface="Arial"/>
              </a:rPr>
              <a:t>Comment remplir le formulaire de candidature</a:t>
            </a:r>
          </a:p>
        </p:txBody>
      </p:sp>
      <p:pic>
        <p:nvPicPr>
          <p:cNvPr id="8" name="object 3">
            <a:extLst>
              <a:ext uri="{FF2B5EF4-FFF2-40B4-BE49-F238E27FC236}">
                <a16:creationId xmlns:a16="http://schemas.microsoft.com/office/drawing/2014/main" id="{F07F3660-B7E2-8320-0BA3-07CA4D14091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17700" y="2007488"/>
            <a:ext cx="4580572" cy="343229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3893688-D74E-2B28-535B-F5EE6118E1B9}"/>
              </a:ext>
            </a:extLst>
          </p:cNvPr>
          <p:cNvSpPr txBox="1"/>
          <p:nvPr/>
        </p:nvSpPr>
        <p:spPr>
          <a:xfrm>
            <a:off x="6764202" y="4811130"/>
            <a:ext cx="3440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rgbClr val="FF0000"/>
                </a:solidFill>
                <a:latin typeface="Arial"/>
                <a:cs typeface="Arial"/>
              </a:rPr>
              <a:t>Date limite de dépôt de dossier :  </a:t>
            </a:r>
          </a:p>
          <a:p>
            <a:pPr algn="ctr"/>
            <a:r>
              <a:rPr lang="fr-FR" sz="1600" b="1" dirty="0">
                <a:solidFill>
                  <a:srgbClr val="FF0000"/>
                </a:solidFill>
                <a:latin typeface="Arial"/>
                <a:cs typeface="Arial"/>
              </a:rPr>
              <a:t>Jeudi 26 novembre 2026</a:t>
            </a:r>
          </a:p>
          <a:p>
            <a:pPr algn="ctr"/>
            <a:r>
              <a:rPr lang="fr-FR" sz="1600" b="1" dirty="0">
                <a:solidFill>
                  <a:srgbClr val="FF0000"/>
                </a:solidFill>
                <a:latin typeface="Arial"/>
                <a:cs typeface="Arial"/>
              </a:rPr>
              <a:t>À minuit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C171D53-7CC8-C60B-531B-9D33872A4A72}"/>
              </a:ext>
            </a:extLst>
          </p:cNvPr>
          <p:cNvSpPr/>
          <p:nvPr/>
        </p:nvSpPr>
        <p:spPr>
          <a:xfrm>
            <a:off x="6904411" y="3218389"/>
            <a:ext cx="3017246" cy="1198500"/>
          </a:xfrm>
          <a:prstGeom prst="roundRect">
            <a:avLst/>
          </a:prstGeom>
          <a:noFill/>
          <a:ln w="57150">
            <a:solidFill>
              <a:srgbClr val="69AD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12h15 – 13h30</a:t>
            </a:r>
          </a:p>
          <a:p>
            <a:pPr marL="7426" algn="ctr">
              <a:spcBef>
                <a:spcPts val="58"/>
              </a:spcBef>
            </a:pPr>
            <a:r>
              <a:rPr lang="fr-FR" sz="1600" dirty="0">
                <a:solidFill>
                  <a:schemeClr val="tx1"/>
                </a:solidFill>
                <a:latin typeface="Arial"/>
                <a:cs typeface="Arial"/>
              </a:rPr>
              <a:t>Auditorium</a:t>
            </a:r>
          </a:p>
          <a:p>
            <a:pPr marL="7426" algn="ctr">
              <a:spcBef>
                <a:spcPts val="58"/>
              </a:spcBef>
            </a:pPr>
            <a:r>
              <a:rPr lang="fr-FR" sz="1600" dirty="0">
                <a:solidFill>
                  <a:schemeClr val="tx1"/>
                </a:solidFill>
                <a:latin typeface="Arial"/>
                <a:cs typeface="Arial"/>
              </a:rPr>
              <a:t> (retransmission en direct pour Reims et Rouen)</a:t>
            </a:r>
          </a:p>
        </p:txBody>
      </p:sp>
    </p:spTree>
    <p:extLst>
      <p:ext uri="{BB962C8B-B14F-4D97-AF65-F5344CB8AC3E}">
        <p14:creationId xmlns:p14="http://schemas.microsoft.com/office/powerpoint/2010/main" val="441079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D988A-942C-3106-13D3-35318501F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43C1EF-755C-2F36-945B-6A084743C351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E3981A0E-37BD-10BD-14C6-5D6E966D53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Réunion programme MICEFA - USA/Canada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4AF57542-D357-5CA1-02F9-154BC2B498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DF495B2B-85EB-6B80-BD75-BC67A91B2876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DA02E173-4C28-9DD2-8E87-2B9560BCD69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D591E4DE-CDD2-55BB-5881-4732F34F8387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6B732E4C-4B34-B1F2-D0E4-DB7D0BEF368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DB304B4-8FD4-B138-C0E5-AD82776CE2F7}"/>
              </a:ext>
            </a:extLst>
          </p:cNvPr>
          <p:cNvSpPr txBox="1"/>
          <p:nvPr/>
        </p:nvSpPr>
        <p:spPr>
          <a:xfrm>
            <a:off x="7099300" y="2054201"/>
            <a:ext cx="26503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rgbClr val="69AD44"/>
                </a:solidFill>
                <a:latin typeface="Arial"/>
                <a:cs typeface="Arial"/>
              </a:rPr>
              <a:t>Mardi 20 octobre</a:t>
            </a:r>
          </a:p>
          <a:p>
            <a:pPr algn="ctr"/>
            <a:r>
              <a:rPr lang="fr-FR" sz="1600" dirty="0">
                <a:latin typeface="Arial"/>
                <a:cs typeface="Arial"/>
              </a:rPr>
              <a:t>USA - Canada</a:t>
            </a:r>
          </a:p>
        </p:txBody>
      </p:sp>
      <p:pic>
        <p:nvPicPr>
          <p:cNvPr id="8" name="object 3">
            <a:extLst>
              <a:ext uri="{FF2B5EF4-FFF2-40B4-BE49-F238E27FC236}">
                <a16:creationId xmlns:a16="http://schemas.microsoft.com/office/drawing/2014/main" id="{E7526B24-1570-04AA-6635-86D08DB3060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17700" y="2007488"/>
            <a:ext cx="4580572" cy="343229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DEC361E-EBCC-1715-7BCF-916C9E280FEB}"/>
              </a:ext>
            </a:extLst>
          </p:cNvPr>
          <p:cNvSpPr txBox="1"/>
          <p:nvPr/>
        </p:nvSpPr>
        <p:spPr>
          <a:xfrm>
            <a:off x="6831050" y="4835664"/>
            <a:ext cx="31868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latin typeface="Arial"/>
                <a:cs typeface="Arial"/>
              </a:rPr>
              <a:t>Réunion qui concerne </a:t>
            </a:r>
            <a:r>
              <a:rPr lang="fr-FR" sz="1600" u="sng" dirty="0">
                <a:latin typeface="Arial"/>
                <a:cs typeface="Arial"/>
              </a:rPr>
              <a:t>uniquement</a:t>
            </a:r>
            <a:r>
              <a:rPr lang="fr-FR" sz="1600" dirty="0">
                <a:latin typeface="Arial"/>
                <a:cs typeface="Arial"/>
              </a:rPr>
              <a:t> le campus de Paris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D1D044C4-A9F6-DC9F-ADF4-054E0331DA7E}"/>
              </a:ext>
            </a:extLst>
          </p:cNvPr>
          <p:cNvSpPr/>
          <p:nvPr/>
        </p:nvSpPr>
        <p:spPr>
          <a:xfrm>
            <a:off x="7510063" y="3356320"/>
            <a:ext cx="1828800" cy="762000"/>
          </a:xfrm>
          <a:prstGeom prst="roundRect">
            <a:avLst/>
          </a:prstGeom>
          <a:noFill/>
          <a:ln w="57150">
            <a:solidFill>
              <a:srgbClr val="69AD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12h15 – 13h30</a:t>
            </a:r>
          </a:p>
          <a:p>
            <a:pPr algn="ctr"/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Auditorium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F972BF2-59CC-C6DF-E7B0-5FF68EEB972F}"/>
              </a:ext>
            </a:extLst>
          </p:cNvPr>
          <p:cNvSpPr txBox="1"/>
          <p:nvPr/>
        </p:nvSpPr>
        <p:spPr>
          <a:xfrm>
            <a:off x="1917700" y="5685754"/>
            <a:ext cx="5346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latin typeface="Arial"/>
                <a:cs typeface="Arial"/>
              </a:rPr>
              <a:t>Pour en savoir plus sur la MICEFA :</a:t>
            </a:r>
            <a:endParaRPr lang="fr-FR" sz="1600" dirty="0">
              <a:hlinkClick r:id="rId5" tooltip="https://micefa.org/na_program/"/>
            </a:endParaRPr>
          </a:p>
          <a:p>
            <a:r>
              <a:rPr lang="fr-FR" sz="1600" dirty="0">
                <a:hlinkClick r:id="rId5" tooltip="https://micefa.org/na_program/"/>
              </a:rPr>
              <a:t>https://micefa.org/na_program/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6558569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67635-7069-E4EB-D124-D85E96B44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B65C76-2066-FF85-3ED0-FF52E693F8B8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1363A8E3-E58B-D67F-C942-F18227553C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Réunion devenir assistant de langue française</a:t>
            </a:r>
            <a:b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</a:b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-  France Education International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087402F7-847B-048A-1221-6D5838259BB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26AC45AD-F20F-EAF8-116C-A722897C04C8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57608CCD-6B99-14E0-BAAA-75FC8FA346D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23ABE339-FF7A-1394-CE12-6B55177F4250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D8D75FF0-AE83-E1F3-8EF7-9BD8CF961C4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EE71063-5F90-F8C5-24A5-16625F0A231F}"/>
              </a:ext>
            </a:extLst>
          </p:cNvPr>
          <p:cNvSpPr txBox="1"/>
          <p:nvPr/>
        </p:nvSpPr>
        <p:spPr>
          <a:xfrm>
            <a:off x="4279900" y="2450822"/>
            <a:ext cx="26503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rgbClr val="69AD44"/>
                </a:solidFill>
                <a:latin typeface="Arial"/>
                <a:cs typeface="Arial"/>
              </a:rPr>
              <a:t>Mardi 3 novembre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7B84A63D-CE1E-547F-E40A-8CDB3ACA1642}"/>
              </a:ext>
            </a:extLst>
          </p:cNvPr>
          <p:cNvSpPr/>
          <p:nvPr/>
        </p:nvSpPr>
        <p:spPr>
          <a:xfrm>
            <a:off x="4127499" y="3400425"/>
            <a:ext cx="2955126" cy="978993"/>
          </a:xfrm>
          <a:prstGeom prst="roundRect">
            <a:avLst/>
          </a:prstGeom>
          <a:noFill/>
          <a:ln w="57150">
            <a:solidFill>
              <a:srgbClr val="69AD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12h – 13h</a:t>
            </a:r>
          </a:p>
          <a:p>
            <a:pPr algn="ctr"/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Salle B40</a:t>
            </a:r>
          </a:p>
          <a:p>
            <a:pPr algn="ctr"/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Maison de la recherche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DDA2E6B-7B30-290F-8EB2-F2EBB45FCB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500" y="1217039"/>
            <a:ext cx="1997700" cy="109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821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3E5CA-26A6-7104-3406-8EBA92455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51BE28-A926-431A-B749-B0C5CEE19C15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29B6A0B5-9A3C-5A0F-AC77-6624D149BD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Réunions avec deux universités américaines</a:t>
            </a:r>
            <a:b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</a:b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- San Francisco State </a:t>
            </a:r>
            <a:r>
              <a:rPr lang="fr-FR" dirty="0" err="1">
                <a:solidFill>
                  <a:srgbClr val="582C83"/>
                </a:solidFill>
                <a:latin typeface="Rockwell" panose="02060603020205020403" pitchFamily="18" charset="77"/>
              </a:rPr>
              <a:t>University</a:t>
            </a: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 </a:t>
            </a:r>
            <a:b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</a:b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- </a:t>
            </a:r>
            <a:r>
              <a:rPr lang="fr-FR" dirty="0" err="1">
                <a:solidFill>
                  <a:srgbClr val="582C83"/>
                </a:solidFill>
                <a:latin typeface="Rockwell" panose="02060603020205020403" pitchFamily="18" charset="77"/>
              </a:rPr>
              <a:t>University</a:t>
            </a: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 of California, Berkeley 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B0D3AA8A-B839-7944-AAB1-6A4D2BBD222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46876E7F-9E8C-6AAE-F4BF-05887E548760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9B8F3B59-832A-DB02-FB0C-EDD5C80C40B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A4CE646A-3FFA-2BE0-A0B5-6004F57D7F4C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50D45927-B993-97E4-CAF7-8CA7082981B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DAC5C07-C032-84E2-CA23-F7B55B63CFA4}"/>
              </a:ext>
            </a:extLst>
          </p:cNvPr>
          <p:cNvSpPr txBox="1"/>
          <p:nvPr/>
        </p:nvSpPr>
        <p:spPr>
          <a:xfrm>
            <a:off x="2017915" y="2269229"/>
            <a:ext cx="33825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rgbClr val="69AD44"/>
                </a:solidFill>
                <a:latin typeface="Arial"/>
                <a:cs typeface="Arial"/>
              </a:rPr>
              <a:t>Vendredi 13 novembre</a:t>
            </a:r>
          </a:p>
          <a:p>
            <a:pPr algn="ctr"/>
            <a:r>
              <a:rPr lang="fr-FR" sz="1600" b="1" dirty="0"/>
              <a:t>San Francisco State </a:t>
            </a:r>
            <a:r>
              <a:rPr lang="fr-FR" sz="1600" b="1" dirty="0" err="1"/>
              <a:t>University</a:t>
            </a:r>
            <a:r>
              <a:rPr lang="fr-FR" sz="1600" b="1" dirty="0"/>
              <a:t> </a:t>
            </a:r>
            <a:endParaRPr lang="fr-FR" sz="1600" b="1" dirty="0">
              <a:latin typeface="Arial"/>
              <a:cs typeface="Arial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202002C-91D3-07C3-B76C-7F807434FB82}"/>
              </a:ext>
            </a:extLst>
          </p:cNvPr>
          <p:cNvSpPr txBox="1"/>
          <p:nvPr/>
        </p:nvSpPr>
        <p:spPr>
          <a:xfrm>
            <a:off x="6353973" y="4704376"/>
            <a:ext cx="43896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/>
              <a:t>Inscription obligatoire sur </a:t>
            </a:r>
            <a:r>
              <a:rPr lang="fr-FR" sz="1600" dirty="0" err="1"/>
              <a:t>eventbrite</a:t>
            </a:r>
            <a:r>
              <a:rPr lang="fr-FR" sz="1600" dirty="0"/>
              <a:t> :</a:t>
            </a:r>
          </a:p>
          <a:p>
            <a:r>
              <a:rPr lang="fr-FR" sz="1600" dirty="0">
                <a:hlinkClick r:id="rId4" tooltip="https://www.eventbrite.com/e/2001582757910?aff=oddtdtcreator"/>
              </a:rPr>
              <a:t>https://www.eventbrite.com/e/2001582757910?aff=oddtdtcreator</a:t>
            </a:r>
            <a:endParaRPr lang="fr-FR" sz="1600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3C0808D0-0486-5005-300C-6ED385155CEC}"/>
              </a:ext>
            </a:extLst>
          </p:cNvPr>
          <p:cNvSpPr/>
          <p:nvPr/>
        </p:nvSpPr>
        <p:spPr>
          <a:xfrm>
            <a:off x="2374900" y="3237899"/>
            <a:ext cx="2514587" cy="948309"/>
          </a:xfrm>
          <a:prstGeom prst="roundRect">
            <a:avLst/>
          </a:prstGeom>
          <a:noFill/>
          <a:ln w="57150">
            <a:solidFill>
              <a:srgbClr val="69AD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12h – 13h</a:t>
            </a:r>
          </a:p>
          <a:p>
            <a:pPr algn="ctr"/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lounge</a:t>
            </a:r>
          </a:p>
          <a:p>
            <a:pPr algn="ctr"/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Bâtiment P, 2</a:t>
            </a:r>
            <a:r>
              <a:rPr lang="fr-FR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étage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84FB113-EA56-0A90-A1C4-A4E466EF440B}"/>
              </a:ext>
            </a:extLst>
          </p:cNvPr>
          <p:cNvSpPr txBox="1"/>
          <p:nvPr/>
        </p:nvSpPr>
        <p:spPr>
          <a:xfrm>
            <a:off x="6489700" y="2269229"/>
            <a:ext cx="33825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rgbClr val="69AD44"/>
                </a:solidFill>
                <a:latin typeface="Arial"/>
                <a:cs typeface="Arial"/>
              </a:rPr>
              <a:t>Mardi 24 novembre</a:t>
            </a:r>
          </a:p>
          <a:p>
            <a:pPr algn="ctr"/>
            <a:r>
              <a:rPr lang="fr-FR" sz="1600" b="1" dirty="0" err="1">
                <a:effectLst/>
              </a:rPr>
              <a:t>University</a:t>
            </a:r>
            <a:r>
              <a:rPr lang="fr-FR" sz="1600" b="1" dirty="0">
                <a:effectLst/>
              </a:rPr>
              <a:t> of California, Berkeley</a:t>
            </a:r>
            <a:endParaRPr lang="fr-FR" sz="1600" b="1" dirty="0">
              <a:latin typeface="Arial"/>
              <a:cs typeface="Arial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1CC9B03-8D71-CB1C-81A7-E8590B36BCB8}"/>
              </a:ext>
            </a:extLst>
          </p:cNvPr>
          <p:cNvSpPr/>
          <p:nvPr/>
        </p:nvSpPr>
        <p:spPr>
          <a:xfrm>
            <a:off x="6786179" y="3253170"/>
            <a:ext cx="2514586" cy="933038"/>
          </a:xfrm>
          <a:prstGeom prst="roundRect">
            <a:avLst/>
          </a:prstGeom>
          <a:noFill/>
          <a:ln w="57150">
            <a:solidFill>
              <a:srgbClr val="69AD4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12h – 13h</a:t>
            </a:r>
          </a:p>
          <a:p>
            <a:pPr algn="ctr"/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lounge</a:t>
            </a:r>
          </a:p>
          <a:p>
            <a:pPr algn="ctr"/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Bâtiment P, 2</a:t>
            </a:r>
            <a:r>
              <a:rPr lang="fr-FR" sz="1600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fr-FR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étage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C0975F9-3FAD-14F2-5AA1-547E69A9FF34}"/>
              </a:ext>
            </a:extLst>
          </p:cNvPr>
          <p:cNvSpPr txBox="1"/>
          <p:nvPr/>
        </p:nvSpPr>
        <p:spPr>
          <a:xfrm>
            <a:off x="1689100" y="4701201"/>
            <a:ext cx="43896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/>
              <a:t>Inscription obligatoire sur </a:t>
            </a:r>
            <a:r>
              <a:rPr lang="fr-FR" sz="1600" dirty="0" err="1"/>
              <a:t>eventbrite</a:t>
            </a:r>
            <a:r>
              <a:rPr lang="fr-FR" sz="1600" dirty="0"/>
              <a:t> :</a:t>
            </a:r>
          </a:p>
          <a:p>
            <a:r>
              <a:rPr lang="fr-FR" sz="1600" dirty="0">
                <a:hlinkClick r:id="rId5" tooltip="https://www.eventbrite.fr/e/billets-reunion-de-presentation-sfsu-san-francisco-state-university-studiesup-2001589925348?aff=oddtdtcreator"/>
              </a:rPr>
              <a:t>https://www.eventbrite.fr/e/billets-reunion-de-presentation-sfsu-san-francisco-state-university-studiesup-2001589925348?aff=oddtdtcreator</a:t>
            </a:r>
            <a:endParaRPr lang="fr-FR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75733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D8886-4384-68A4-164B-475DFA564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7BEEEF-2E85-7584-9C7F-CC211EE57521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B18E6BA3-6053-EE52-5B09-20CA8C952F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Communication des résultats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0EE8D0AB-58F0-4ABD-207D-4C2F0A8321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4BAB968D-0232-4A56-56AF-7A6B0B5B3485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ED5428C2-8591-2B7C-501D-73F79CDC986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AD1C2362-133C-B47D-C4BB-FBDDC3924128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AFE3F20D-EE05-BDDA-EDCD-725F2979553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09EC648-D7D3-0678-3FF2-F5EF0B1C59D6}"/>
              </a:ext>
            </a:extLst>
          </p:cNvPr>
          <p:cNvSpPr txBox="1"/>
          <p:nvPr/>
        </p:nvSpPr>
        <p:spPr>
          <a:xfrm>
            <a:off x="2374900" y="2181225"/>
            <a:ext cx="6712527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latin typeface="Arial"/>
                <a:cs typeface="Arial"/>
              </a:rPr>
              <a:t>Résultats de la Commission vers la mi-janvier : </a:t>
            </a:r>
          </a:p>
          <a:p>
            <a:r>
              <a:rPr lang="fr-FR" sz="1600" dirty="0">
                <a:latin typeface="Arial"/>
                <a:cs typeface="Arial"/>
              </a:rPr>
              <a:t>un seul vœu sur trois est attribué ;</a:t>
            </a:r>
          </a:p>
          <a:p>
            <a:endParaRPr lang="fr-FR" sz="1600" dirty="0">
              <a:latin typeface="Arial"/>
              <a:cs typeface="Arial"/>
            </a:endParaRPr>
          </a:p>
          <a:p>
            <a:r>
              <a:rPr lang="fr-FR" sz="1600" dirty="0">
                <a:latin typeface="Arial"/>
                <a:cs typeface="Arial"/>
              </a:rPr>
              <a:t>Si </a:t>
            </a:r>
            <a:r>
              <a:rPr lang="fr-FR" sz="1600" b="1" dirty="0">
                <a:latin typeface="Arial"/>
                <a:cs typeface="Arial"/>
              </a:rPr>
              <a:t>accepté</a:t>
            </a:r>
            <a:r>
              <a:rPr lang="fr-FR" sz="1600" dirty="0">
                <a:latin typeface="Arial"/>
                <a:cs typeface="Arial"/>
              </a:rPr>
              <a:t> : mail, se connecter sur la plateforme </a:t>
            </a:r>
          </a:p>
          <a:p>
            <a:r>
              <a:rPr lang="fr-FR" sz="1600" dirty="0">
                <a:latin typeface="Arial"/>
                <a:cs typeface="Arial"/>
              </a:rPr>
              <a:t>Si </a:t>
            </a:r>
            <a:r>
              <a:rPr lang="fr-FR" sz="1600" b="1" dirty="0">
                <a:latin typeface="Arial"/>
                <a:cs typeface="Arial"/>
              </a:rPr>
              <a:t>refusé</a:t>
            </a:r>
            <a:r>
              <a:rPr lang="fr-FR" sz="1600" dirty="0">
                <a:latin typeface="Arial"/>
                <a:cs typeface="Arial"/>
              </a:rPr>
              <a:t> :   mail, aucun vœu n’a pu être retenu</a:t>
            </a:r>
          </a:p>
          <a:p>
            <a:endParaRPr lang="fr-FR" sz="1600" dirty="0">
              <a:latin typeface="Arial"/>
              <a:cs typeface="Arial"/>
            </a:endParaRPr>
          </a:p>
          <a:p>
            <a:r>
              <a:rPr lang="fr-FR" sz="1600" dirty="0">
                <a:latin typeface="Arial"/>
                <a:cs typeface="Arial"/>
              </a:rPr>
              <a:t>Un </a:t>
            </a:r>
            <a:r>
              <a:rPr lang="fr-FR" sz="1600" b="1" dirty="0">
                <a:latin typeface="Arial"/>
                <a:cs typeface="Arial"/>
              </a:rPr>
              <a:t>deuxième tour </a:t>
            </a:r>
            <a:r>
              <a:rPr lang="fr-FR" sz="1600" dirty="0">
                <a:latin typeface="Arial"/>
                <a:cs typeface="Arial"/>
              </a:rPr>
              <a:t>est organisé fin janvier pour les étudiants n’ayant pas eu de place mi-janvier, sur la base des places restantes ;</a:t>
            </a:r>
          </a:p>
          <a:p>
            <a:endParaRPr lang="fr-FR" sz="1600" dirty="0">
              <a:latin typeface="Arial"/>
              <a:cs typeface="Arial"/>
            </a:endParaRPr>
          </a:p>
          <a:p>
            <a:endParaRPr lang="fr-FR" sz="1600" dirty="0">
              <a:latin typeface="Arial"/>
              <a:cs typeface="Arial"/>
            </a:endParaRPr>
          </a:p>
          <a:p>
            <a:r>
              <a:rPr lang="fr-FR" sz="1600" dirty="0">
                <a:latin typeface="Arial"/>
                <a:cs typeface="Arial"/>
              </a:rPr>
              <a:t>Une seule campagne de candidatures pendant l’année, y compris pour les mobilités du S2 ;</a:t>
            </a:r>
          </a:p>
          <a:p>
            <a:endParaRPr lang="fr-FR" sz="1600" dirty="0">
              <a:latin typeface="Arial"/>
              <a:cs typeface="Arial"/>
            </a:endParaRPr>
          </a:p>
          <a:p>
            <a:endParaRPr lang="fr-FR" sz="1600" dirty="0">
              <a:latin typeface="Arial"/>
              <a:cs typeface="Arial"/>
            </a:endParaRPr>
          </a:p>
          <a:p>
            <a:r>
              <a:rPr lang="fr-FR" sz="1600" dirty="0">
                <a:latin typeface="Arial"/>
                <a:cs typeface="Arial"/>
              </a:rPr>
              <a:t>Pas de liste d’attente.</a:t>
            </a:r>
          </a:p>
          <a:p>
            <a:endParaRPr lang="fr-FR" dirty="0"/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id="{9D2C2260-782C-3D48-D2C1-C864A17178C2}"/>
              </a:ext>
            </a:extLst>
          </p:cNvPr>
          <p:cNvSpPr/>
          <p:nvPr/>
        </p:nvSpPr>
        <p:spPr>
          <a:xfrm flipV="1">
            <a:off x="2038791" y="2234256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60E5E82A-82BC-954C-D508-0DA2E1921DF5}"/>
              </a:ext>
            </a:extLst>
          </p:cNvPr>
          <p:cNvSpPr/>
          <p:nvPr/>
        </p:nvSpPr>
        <p:spPr>
          <a:xfrm flipV="1">
            <a:off x="2034173" y="2967544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E5E2F6BF-89B6-CAF0-1D0D-D370E2D8B6F5}"/>
              </a:ext>
            </a:extLst>
          </p:cNvPr>
          <p:cNvSpPr/>
          <p:nvPr/>
        </p:nvSpPr>
        <p:spPr>
          <a:xfrm flipV="1">
            <a:off x="2034173" y="3695416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414980CF-806E-D950-4755-15632CB4DBB3}"/>
              </a:ext>
            </a:extLst>
          </p:cNvPr>
          <p:cNvSpPr/>
          <p:nvPr/>
        </p:nvSpPr>
        <p:spPr>
          <a:xfrm flipV="1">
            <a:off x="2034173" y="4671062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01C02468-F0F5-4048-8DD0-44724ECCB1F0}"/>
              </a:ext>
            </a:extLst>
          </p:cNvPr>
          <p:cNvSpPr/>
          <p:nvPr/>
        </p:nvSpPr>
        <p:spPr>
          <a:xfrm flipV="1">
            <a:off x="2034173" y="5678864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3354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2CD3C-E645-8BE6-F68F-549E8453F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3B78A8-43E5-D86C-ECB5-057202CED50E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D7905400-9380-CA25-93B6-97581B1496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Stage à l’étranger MEAE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D01C75C9-70C8-4B95-FA10-41C8C8BD15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814C71C0-EC9E-7CFC-C112-81219A97D59B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37BF5F2E-85F8-D92E-FFD4-6797DC7D5FF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CF4C03E5-C106-5DD0-05AE-0250B4FDB83D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17F33450-2EE9-64A5-CEE7-0BC6799DFFD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grpSp>
        <p:nvGrpSpPr>
          <p:cNvPr id="6" name="object 4">
            <a:extLst>
              <a:ext uri="{FF2B5EF4-FFF2-40B4-BE49-F238E27FC236}">
                <a16:creationId xmlns:a16="http://schemas.microsoft.com/office/drawing/2014/main" id="{14961B29-EDDD-ECDF-18AC-749CAD6B5570}"/>
              </a:ext>
            </a:extLst>
          </p:cNvPr>
          <p:cNvGrpSpPr/>
          <p:nvPr/>
        </p:nvGrpSpPr>
        <p:grpSpPr>
          <a:xfrm>
            <a:off x="2333534" y="2181225"/>
            <a:ext cx="527986" cy="223893"/>
            <a:chOff x="1028700" y="4527401"/>
            <a:chExt cx="902969" cy="382905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44988D8E-EB38-84BA-D8AF-5451B9910762}"/>
                </a:ext>
              </a:extLst>
            </p:cNvPr>
            <p:cNvSpPr/>
            <p:nvPr/>
          </p:nvSpPr>
          <p:spPr>
            <a:xfrm>
              <a:off x="1029781" y="4528482"/>
              <a:ext cx="901065" cy="380365"/>
            </a:xfrm>
            <a:custGeom>
              <a:avLst/>
              <a:gdLst/>
              <a:ahLst/>
              <a:cxnLst/>
              <a:rect l="l" t="t" r="r" b="b"/>
              <a:pathLst>
                <a:path w="901064" h="380364">
                  <a:moveTo>
                    <a:pt x="597677" y="380135"/>
                  </a:moveTo>
                  <a:lnTo>
                    <a:pt x="597677" y="279387"/>
                  </a:lnTo>
                  <a:lnTo>
                    <a:pt x="0" y="279387"/>
                  </a:lnTo>
                  <a:lnTo>
                    <a:pt x="0" y="100748"/>
                  </a:lnTo>
                  <a:lnTo>
                    <a:pt x="597677" y="100748"/>
                  </a:lnTo>
                  <a:lnTo>
                    <a:pt x="597677" y="0"/>
                  </a:lnTo>
                  <a:lnTo>
                    <a:pt x="900613" y="190056"/>
                  </a:lnTo>
                  <a:lnTo>
                    <a:pt x="597677" y="380135"/>
                  </a:lnTo>
                  <a:close/>
                </a:path>
              </a:pathLst>
            </a:custGeom>
            <a:solidFill>
              <a:srgbClr val="87B9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EC012F71-EF7A-20FB-FACA-75AD2ADE53EE}"/>
                </a:ext>
              </a:extLst>
            </p:cNvPr>
            <p:cNvSpPr/>
            <p:nvPr/>
          </p:nvSpPr>
          <p:spPr>
            <a:xfrm>
              <a:off x="1029781" y="4528482"/>
              <a:ext cx="901065" cy="380365"/>
            </a:xfrm>
            <a:custGeom>
              <a:avLst/>
              <a:gdLst/>
              <a:ahLst/>
              <a:cxnLst/>
              <a:rect l="l" t="t" r="r" b="b"/>
              <a:pathLst>
                <a:path w="901064" h="380364">
                  <a:moveTo>
                    <a:pt x="597677" y="380135"/>
                  </a:moveTo>
                  <a:lnTo>
                    <a:pt x="597677" y="279387"/>
                  </a:lnTo>
                  <a:lnTo>
                    <a:pt x="0" y="279387"/>
                  </a:lnTo>
                  <a:lnTo>
                    <a:pt x="0" y="100748"/>
                  </a:lnTo>
                  <a:lnTo>
                    <a:pt x="597677" y="100748"/>
                  </a:lnTo>
                  <a:lnTo>
                    <a:pt x="597677" y="0"/>
                  </a:lnTo>
                  <a:lnTo>
                    <a:pt x="900613" y="190056"/>
                  </a:lnTo>
                  <a:lnTo>
                    <a:pt x="597677" y="38013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3C023DAA-8285-0356-ED02-790A969D752B}"/>
              </a:ext>
            </a:extLst>
          </p:cNvPr>
          <p:cNvSpPr txBox="1"/>
          <p:nvPr/>
        </p:nvSpPr>
        <p:spPr>
          <a:xfrm>
            <a:off x="2908300" y="2105025"/>
            <a:ext cx="63246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latin typeface="Arial"/>
                <a:cs typeface="Arial"/>
              </a:rPr>
              <a:t>Partenariat avec le ministère de l’Europe et des Affaires Etrangères</a:t>
            </a:r>
          </a:p>
          <a:p>
            <a:endParaRPr lang="fr-FR" sz="1600" dirty="0">
              <a:latin typeface="Arial"/>
              <a:cs typeface="Arial"/>
            </a:endParaRPr>
          </a:p>
          <a:p>
            <a:r>
              <a:rPr lang="fr-FR" sz="1600" b="1" dirty="0">
                <a:solidFill>
                  <a:srgbClr val="69AD44"/>
                </a:solidFill>
                <a:latin typeface="Arial"/>
                <a:cs typeface="Arial"/>
              </a:rPr>
              <a:t>Durée</a:t>
            </a:r>
            <a:r>
              <a:rPr lang="fr-FR" sz="1600" dirty="0">
                <a:latin typeface="Arial"/>
                <a:cs typeface="Arial"/>
              </a:rPr>
              <a:t> : 2 à 3 mois (</a:t>
            </a:r>
            <a:r>
              <a:rPr lang="fr-FR" sz="1600" b="1" dirty="0">
                <a:latin typeface="Arial"/>
                <a:cs typeface="Arial"/>
              </a:rPr>
              <a:t>mois d’été</a:t>
            </a:r>
            <a:r>
              <a:rPr lang="fr-FR" sz="1600" dirty="0">
                <a:latin typeface="Arial"/>
                <a:cs typeface="Arial"/>
              </a:rPr>
              <a:t>)</a:t>
            </a:r>
          </a:p>
          <a:p>
            <a:r>
              <a:rPr lang="fr-FR" sz="1600" b="1" dirty="0">
                <a:solidFill>
                  <a:srgbClr val="69AD44"/>
                </a:solidFill>
                <a:latin typeface="Arial"/>
                <a:cs typeface="Arial"/>
              </a:rPr>
              <a:t>Lieu(x) : </a:t>
            </a:r>
            <a:r>
              <a:rPr lang="fr-FR" sz="1600" dirty="0">
                <a:solidFill>
                  <a:schemeClr val="tx1"/>
                </a:solidFill>
                <a:latin typeface="Arial"/>
                <a:cs typeface="Arial"/>
              </a:rPr>
              <a:t>Ambassade/Consulat de France à l’étranger</a:t>
            </a:r>
          </a:p>
          <a:p>
            <a:r>
              <a:rPr lang="fr-FR" sz="1600" b="1" dirty="0">
                <a:solidFill>
                  <a:srgbClr val="69AD44"/>
                </a:solidFill>
                <a:latin typeface="Arial"/>
                <a:cs typeface="Arial"/>
              </a:rPr>
              <a:t>Mission</a:t>
            </a:r>
            <a:r>
              <a:rPr lang="fr-FR" sz="1600" dirty="0">
                <a:latin typeface="Arial"/>
                <a:cs typeface="Arial"/>
              </a:rPr>
              <a:t> : Service culturel; Service presse; Chancellerie politique; </a:t>
            </a:r>
          </a:p>
          <a:p>
            <a:r>
              <a:rPr lang="fr-FR" sz="1600" dirty="0">
                <a:latin typeface="Arial"/>
                <a:cs typeface="Arial"/>
              </a:rPr>
              <a:t>	Coopération universitaire </a:t>
            </a:r>
          </a:p>
          <a:p>
            <a:r>
              <a:rPr lang="fr-FR" sz="1600" b="1" dirty="0">
                <a:solidFill>
                  <a:srgbClr val="69AD44"/>
                </a:solidFill>
                <a:latin typeface="Arial"/>
                <a:cs typeface="Arial"/>
              </a:rPr>
              <a:t>Disciplines ICP </a:t>
            </a:r>
            <a:r>
              <a:rPr lang="fr-FR" sz="1600" dirty="0">
                <a:latin typeface="Arial"/>
                <a:cs typeface="Arial"/>
              </a:rPr>
              <a:t>: Science politique / RI / Droit</a:t>
            </a:r>
          </a:p>
          <a:p>
            <a:endParaRPr lang="fr-FR" sz="1600" dirty="0">
              <a:latin typeface="Arial"/>
              <a:cs typeface="Arial"/>
            </a:endParaRPr>
          </a:p>
          <a:p>
            <a:r>
              <a:rPr lang="fr-FR" sz="1600" b="1" dirty="0">
                <a:solidFill>
                  <a:srgbClr val="69AD44"/>
                </a:solidFill>
              </a:rPr>
              <a:t>Renseignements/procédure de candidature: </a:t>
            </a:r>
          </a:p>
          <a:p>
            <a:r>
              <a:rPr lang="fr-FR" sz="1600" dirty="0"/>
              <a:t>c.farges@icp.fr </a:t>
            </a:r>
          </a:p>
          <a:p>
            <a:r>
              <a:rPr lang="fr-FR" sz="1600" b="1" dirty="0">
                <a:solidFill>
                  <a:srgbClr val="69AD44"/>
                </a:solidFill>
              </a:rPr>
              <a:t>Informations :</a:t>
            </a:r>
            <a:endParaRPr lang="fr-FR" dirty="0"/>
          </a:p>
        </p:txBody>
      </p:sp>
      <p:pic>
        <p:nvPicPr>
          <p:cNvPr id="10" name="Image 9" descr="Une image contenant motif, carré, Graphique, pixel&#10;&#10;Le contenu généré par l’IA peut être incorrect.">
            <a:extLst>
              <a:ext uri="{FF2B5EF4-FFF2-40B4-BE49-F238E27FC236}">
                <a16:creationId xmlns:a16="http://schemas.microsoft.com/office/drawing/2014/main" id="{69B27482-9289-D505-071E-CE7193D26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300" y="4813040"/>
            <a:ext cx="1914830" cy="166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210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A9BB2-C66C-5A6F-7A66-CF5382C0E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D37C5433-368E-614D-9217-CA037AA3F4E3}"/>
              </a:ext>
            </a:extLst>
          </p:cNvPr>
          <p:cNvSpPr txBox="1"/>
          <p:nvPr/>
        </p:nvSpPr>
        <p:spPr>
          <a:xfrm>
            <a:off x="2014546" y="3206486"/>
            <a:ext cx="843755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47617"/>
            <a:r>
              <a:rPr lang="fr-FR" sz="1600" dirty="0">
                <a:solidFill>
                  <a:srgbClr val="FF0000"/>
                </a:solidFill>
                <a:latin typeface="Arial"/>
                <a:cs typeface="Arial"/>
              </a:rPr>
              <a:t>25</a:t>
            </a:r>
            <a:r>
              <a:rPr lang="fr-FR" sz="16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fr-FR" sz="1600" dirty="0">
                <a:solidFill>
                  <a:srgbClr val="FF0000"/>
                </a:solidFill>
                <a:latin typeface="Arial"/>
                <a:cs typeface="Arial"/>
              </a:rPr>
              <a:t>pays</a:t>
            </a:r>
            <a:r>
              <a:rPr lang="fr-FR" sz="1600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fr-FR" sz="1600" spc="-6" dirty="0">
                <a:solidFill>
                  <a:srgbClr val="FF0000"/>
                </a:solidFill>
                <a:latin typeface="Arial"/>
                <a:cs typeface="Arial"/>
              </a:rPr>
              <a:t>proposés</a:t>
            </a:r>
            <a:endParaRPr lang="fr-FR" sz="16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4447617"/>
            <a:endParaRPr lang="fr-FR" sz="1600" dirty="0">
              <a:latin typeface="Arial"/>
              <a:cs typeface="Arial"/>
            </a:endParaRPr>
          </a:p>
          <a:p>
            <a:pPr marL="4447617"/>
            <a:endParaRPr lang="fr-FR" sz="1600" dirty="0">
              <a:latin typeface="Arial"/>
              <a:cs typeface="Arial"/>
            </a:endParaRPr>
          </a:p>
          <a:p>
            <a:pPr marL="4447617"/>
            <a:r>
              <a:rPr lang="fr-FR" sz="1600" dirty="0">
                <a:latin typeface="Arial"/>
                <a:cs typeface="Arial"/>
              </a:rPr>
              <a:t>Avoir</a:t>
            </a:r>
            <a:r>
              <a:rPr lang="fr-FR" sz="1600" spc="-26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entre</a:t>
            </a:r>
            <a:r>
              <a:rPr lang="fr-FR" sz="1600" spc="-20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20</a:t>
            </a:r>
            <a:r>
              <a:rPr lang="fr-FR" sz="1600" spc="-20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et</a:t>
            </a:r>
            <a:r>
              <a:rPr lang="fr-FR" sz="1600" spc="-20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35</a:t>
            </a:r>
            <a:r>
              <a:rPr lang="fr-FR" sz="1600" spc="-23" dirty="0">
                <a:latin typeface="Arial"/>
                <a:cs typeface="Arial"/>
              </a:rPr>
              <a:t> </a:t>
            </a:r>
            <a:r>
              <a:rPr lang="fr-FR" sz="1600" spc="-15" dirty="0">
                <a:latin typeface="Arial"/>
                <a:cs typeface="Arial"/>
              </a:rPr>
              <a:t>ans</a:t>
            </a:r>
            <a:endParaRPr lang="fr-FR" sz="1600" dirty="0">
              <a:latin typeface="Arial"/>
              <a:cs typeface="Arial"/>
            </a:endParaRPr>
          </a:p>
          <a:p>
            <a:pPr>
              <a:spcBef>
                <a:spcPts val="6"/>
              </a:spcBef>
            </a:pPr>
            <a:endParaRPr lang="fr-FR" sz="1600" dirty="0">
              <a:latin typeface="Arial"/>
              <a:cs typeface="Arial"/>
            </a:endParaRPr>
          </a:p>
          <a:p>
            <a:pPr>
              <a:spcBef>
                <a:spcPts val="6"/>
              </a:spcBef>
            </a:pPr>
            <a:endParaRPr lang="fr-FR" sz="1600" dirty="0">
              <a:latin typeface="Arial"/>
              <a:cs typeface="Arial"/>
            </a:endParaRPr>
          </a:p>
          <a:p>
            <a:pPr marL="4457270"/>
            <a:r>
              <a:rPr lang="fr-FR" sz="1600" dirty="0">
                <a:latin typeface="Arial"/>
                <a:cs typeface="Arial"/>
              </a:rPr>
              <a:t>Recrutement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de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l’année</a:t>
            </a:r>
            <a:r>
              <a:rPr lang="fr-FR" sz="1600" spc="-32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2027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-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2028</a:t>
            </a:r>
            <a:r>
              <a:rPr lang="fr-FR" sz="1600" spc="-32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: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janvier</a:t>
            </a:r>
            <a:r>
              <a:rPr lang="fr-FR" sz="1600" spc="-41" dirty="0">
                <a:latin typeface="Arial"/>
                <a:cs typeface="Arial"/>
              </a:rPr>
              <a:t> </a:t>
            </a:r>
            <a:r>
              <a:rPr lang="fr-FR" sz="1600" spc="-12" dirty="0">
                <a:latin typeface="Arial"/>
                <a:cs typeface="Arial"/>
              </a:rPr>
              <a:t>2027</a:t>
            </a:r>
            <a:endParaRPr lang="fr-FR" sz="1600" dirty="0">
              <a:latin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19F0E2A-0BA9-3492-99FA-DF0D9EDDB66B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AE0BBA0E-E30E-9125-D2C3-473C169D84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Assistant de langue, une année : </a:t>
            </a:r>
            <a:b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</a:b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France Education International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CDD54821-3D2D-A81E-729E-8C65853EF9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561B190-22B2-2F36-7641-6704529FCE70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854E1B9B-A650-BB33-A878-4432311498F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B1DA6FE7-E9A2-D784-E772-ACB2F70CFE9A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8B1AF77C-AE58-1982-1678-84F47AC86CE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pic>
        <p:nvPicPr>
          <p:cNvPr id="7" name="object 2">
            <a:extLst>
              <a:ext uri="{FF2B5EF4-FFF2-40B4-BE49-F238E27FC236}">
                <a16:creationId xmlns:a16="http://schemas.microsoft.com/office/drawing/2014/main" id="{47B85F47-C815-CE7E-2B2B-16D18D143388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47270" y="3074536"/>
            <a:ext cx="3274853" cy="2211083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8662E13-9B70-5296-D20B-272D84CA8277}"/>
              </a:ext>
            </a:extLst>
          </p:cNvPr>
          <p:cNvSpPr txBox="1"/>
          <p:nvPr/>
        </p:nvSpPr>
        <p:spPr>
          <a:xfrm>
            <a:off x="2015700" y="2108319"/>
            <a:ext cx="7521999" cy="636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6">
              <a:spcBef>
                <a:spcPts val="409"/>
              </a:spcBef>
            </a:pPr>
            <a:r>
              <a:rPr lang="fr-FR" sz="1600" dirty="0">
                <a:latin typeface="Arial"/>
                <a:cs typeface="Arial"/>
              </a:rPr>
              <a:t>L’Assistant</a:t>
            </a:r>
            <a:r>
              <a:rPr lang="fr-FR" sz="1600" spc="-38" dirty="0">
                <a:latin typeface="Arial"/>
                <a:cs typeface="Arial"/>
              </a:rPr>
              <a:t> </a:t>
            </a:r>
            <a:r>
              <a:rPr lang="fr-FR" sz="1600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seconde</a:t>
            </a:r>
            <a:r>
              <a:rPr lang="fr-FR" sz="1600" spc="-38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le</a:t>
            </a:r>
            <a:r>
              <a:rPr lang="fr-FR" sz="1600" spc="-38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professeur</a:t>
            </a:r>
            <a:r>
              <a:rPr lang="fr-FR" sz="1600" spc="-44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de</a:t>
            </a:r>
            <a:r>
              <a:rPr lang="fr-FR" sz="1600" spc="-38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français</a:t>
            </a:r>
            <a:r>
              <a:rPr lang="fr-FR" sz="1600" spc="-38" dirty="0">
                <a:latin typeface="Arial"/>
                <a:cs typeface="Arial"/>
              </a:rPr>
              <a:t> </a:t>
            </a:r>
            <a:r>
              <a:rPr lang="fr-FR" sz="1600" spc="-29" dirty="0">
                <a:latin typeface="Arial"/>
                <a:cs typeface="Arial"/>
              </a:rPr>
              <a:t>:</a:t>
            </a:r>
            <a:endParaRPr lang="fr-FR" sz="1600" dirty="0">
              <a:latin typeface="Arial"/>
              <a:cs typeface="Arial"/>
            </a:endParaRPr>
          </a:p>
          <a:p>
            <a:pPr marL="7426">
              <a:spcBef>
                <a:spcPts val="351"/>
              </a:spcBef>
            </a:pPr>
            <a:r>
              <a:rPr lang="fr-FR" sz="1600" dirty="0">
                <a:latin typeface="Arial"/>
                <a:cs typeface="Arial"/>
              </a:rPr>
              <a:t>peut</a:t>
            </a:r>
            <a:r>
              <a:rPr lang="fr-FR" sz="1600" spc="-38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intervenir</a:t>
            </a:r>
            <a:r>
              <a:rPr lang="fr-FR" sz="1600" spc="-41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en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classe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entière,</a:t>
            </a:r>
            <a:r>
              <a:rPr lang="fr-FR" sz="1600" spc="-38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ou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prendre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de</a:t>
            </a:r>
            <a:r>
              <a:rPr lang="fr-FR" sz="1600" spc="-38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petits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groupes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d’élèves</a:t>
            </a:r>
            <a:r>
              <a:rPr lang="fr-FR" sz="1600" spc="-35" dirty="0">
                <a:latin typeface="Arial"/>
                <a:cs typeface="Arial"/>
              </a:rPr>
              <a:t> </a:t>
            </a:r>
            <a:r>
              <a:rPr lang="fr-FR" sz="1600" dirty="0">
                <a:latin typeface="Arial"/>
                <a:cs typeface="Arial"/>
              </a:rPr>
              <a:t>à</a:t>
            </a:r>
            <a:r>
              <a:rPr lang="fr-FR" sz="1600" spc="-38" dirty="0">
                <a:latin typeface="Arial"/>
                <a:cs typeface="Arial"/>
              </a:rPr>
              <a:t> </a:t>
            </a:r>
            <a:r>
              <a:rPr lang="fr-FR" sz="1600" spc="-12" dirty="0">
                <a:latin typeface="Arial"/>
                <a:cs typeface="Arial"/>
              </a:rPr>
              <a:t>part</a:t>
            </a:r>
            <a:endParaRPr lang="fr-FR" sz="1600" dirty="0">
              <a:latin typeface="Arial"/>
              <a:cs typeface="Arial"/>
            </a:endParaRPr>
          </a:p>
        </p:txBody>
      </p:sp>
      <p:grpSp>
        <p:nvGrpSpPr>
          <p:cNvPr id="13" name="object 3">
            <a:extLst>
              <a:ext uri="{FF2B5EF4-FFF2-40B4-BE49-F238E27FC236}">
                <a16:creationId xmlns:a16="http://schemas.microsoft.com/office/drawing/2014/main" id="{6A2313F7-DCA1-502F-B64E-CC020A6174D4}"/>
              </a:ext>
            </a:extLst>
          </p:cNvPr>
          <p:cNvGrpSpPr/>
          <p:nvPr/>
        </p:nvGrpSpPr>
        <p:grpSpPr>
          <a:xfrm>
            <a:off x="5742973" y="4810854"/>
            <a:ext cx="491228" cy="364615"/>
            <a:chOff x="7656103" y="6272786"/>
            <a:chExt cx="840105" cy="623570"/>
          </a:xfrm>
        </p:grpSpPr>
        <p:sp>
          <p:nvSpPr>
            <p:cNvPr id="14" name="object 4">
              <a:extLst>
                <a:ext uri="{FF2B5EF4-FFF2-40B4-BE49-F238E27FC236}">
                  <a16:creationId xmlns:a16="http://schemas.microsoft.com/office/drawing/2014/main" id="{6F05F008-2BA2-BB31-150D-6F9666387D3B}"/>
                </a:ext>
              </a:extLst>
            </p:cNvPr>
            <p:cNvSpPr/>
            <p:nvPr/>
          </p:nvSpPr>
          <p:spPr>
            <a:xfrm>
              <a:off x="7848728" y="6288280"/>
              <a:ext cx="621665" cy="133350"/>
            </a:xfrm>
            <a:custGeom>
              <a:avLst/>
              <a:gdLst/>
              <a:ahLst/>
              <a:cxnLst/>
              <a:rect l="l" t="t" r="r" b="b"/>
              <a:pathLst>
                <a:path w="621665" h="133350">
                  <a:moveTo>
                    <a:pt x="581232" y="133342"/>
                  </a:moveTo>
                  <a:lnTo>
                    <a:pt x="20320" y="133342"/>
                  </a:lnTo>
                  <a:lnTo>
                    <a:pt x="11453" y="131188"/>
                  </a:lnTo>
                  <a:lnTo>
                    <a:pt x="4555" y="125428"/>
                  </a:lnTo>
                  <a:lnTo>
                    <a:pt x="459" y="117118"/>
                  </a:lnTo>
                  <a:lnTo>
                    <a:pt x="0" y="107312"/>
                  </a:lnTo>
                  <a:lnTo>
                    <a:pt x="14106" y="18473"/>
                  </a:lnTo>
                  <a:lnTo>
                    <a:pt x="16573" y="11052"/>
                  </a:lnTo>
                  <a:lnTo>
                    <a:pt x="21118" y="5206"/>
                  </a:lnTo>
                  <a:lnTo>
                    <a:pt x="27237" y="1374"/>
                  </a:lnTo>
                  <a:lnTo>
                    <a:pt x="34427" y="0"/>
                  </a:lnTo>
                  <a:lnTo>
                    <a:pt x="601384" y="0"/>
                  </a:lnTo>
                  <a:lnTo>
                    <a:pt x="610553" y="2343"/>
                  </a:lnTo>
                  <a:lnTo>
                    <a:pt x="617548" y="8543"/>
                  </a:lnTo>
                  <a:lnTo>
                    <a:pt x="621458" y="17357"/>
                  </a:lnTo>
                  <a:lnTo>
                    <a:pt x="621369" y="27541"/>
                  </a:lnTo>
                  <a:lnTo>
                    <a:pt x="601216" y="116380"/>
                  </a:lnTo>
                  <a:lnTo>
                    <a:pt x="581232" y="133342"/>
                  </a:lnTo>
                  <a:close/>
                </a:path>
              </a:pathLst>
            </a:custGeom>
            <a:solidFill>
              <a:srgbClr val="87B9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5">
              <a:extLst>
                <a:ext uri="{FF2B5EF4-FFF2-40B4-BE49-F238E27FC236}">
                  <a16:creationId xmlns:a16="http://schemas.microsoft.com/office/drawing/2014/main" id="{A5545F20-9BC7-3767-1BFC-E10D55AED61F}"/>
                </a:ext>
              </a:extLst>
            </p:cNvPr>
            <p:cNvSpPr/>
            <p:nvPr/>
          </p:nvSpPr>
          <p:spPr>
            <a:xfrm>
              <a:off x="7656103" y="6272786"/>
              <a:ext cx="840105" cy="623570"/>
            </a:xfrm>
            <a:custGeom>
              <a:avLst/>
              <a:gdLst/>
              <a:ahLst/>
              <a:cxnLst/>
              <a:rect l="l" t="t" r="r" b="b"/>
              <a:pathLst>
                <a:path w="840104" h="623570">
                  <a:moveTo>
                    <a:pt x="231418" y="41909"/>
                  </a:moveTo>
                  <a:lnTo>
                    <a:pt x="224028" y="41909"/>
                  </a:lnTo>
                  <a:lnTo>
                    <a:pt x="234629" y="22859"/>
                  </a:lnTo>
                  <a:lnTo>
                    <a:pt x="250395" y="7619"/>
                  </a:lnTo>
                  <a:lnTo>
                    <a:pt x="269560" y="0"/>
                  </a:lnTo>
                  <a:lnTo>
                    <a:pt x="290364" y="1269"/>
                  </a:lnTo>
                  <a:lnTo>
                    <a:pt x="304421" y="6349"/>
                  </a:lnTo>
                  <a:lnTo>
                    <a:pt x="306116" y="7619"/>
                  </a:lnTo>
                  <a:lnTo>
                    <a:pt x="271235" y="7619"/>
                  </a:lnTo>
                  <a:lnTo>
                    <a:pt x="254845" y="13969"/>
                  </a:lnTo>
                  <a:lnTo>
                    <a:pt x="241100" y="25399"/>
                  </a:lnTo>
                  <a:lnTo>
                    <a:pt x="231418" y="41909"/>
                  </a:lnTo>
                  <a:close/>
                </a:path>
                <a:path w="840104" h="623570">
                  <a:moveTo>
                    <a:pt x="370302" y="41909"/>
                  </a:moveTo>
                  <a:lnTo>
                    <a:pt x="363081" y="41909"/>
                  </a:lnTo>
                  <a:lnTo>
                    <a:pt x="373684" y="21589"/>
                  </a:lnTo>
                  <a:lnTo>
                    <a:pt x="389468" y="7619"/>
                  </a:lnTo>
                  <a:lnTo>
                    <a:pt x="408684" y="0"/>
                  </a:lnTo>
                  <a:lnTo>
                    <a:pt x="429584" y="0"/>
                  </a:lnTo>
                  <a:lnTo>
                    <a:pt x="443735" y="6349"/>
                  </a:lnTo>
                  <a:lnTo>
                    <a:pt x="410332" y="6349"/>
                  </a:lnTo>
                  <a:lnTo>
                    <a:pt x="393834" y="12699"/>
                  </a:lnTo>
                  <a:lnTo>
                    <a:pt x="380014" y="25399"/>
                  </a:lnTo>
                  <a:lnTo>
                    <a:pt x="370302" y="41909"/>
                  </a:lnTo>
                  <a:close/>
                </a:path>
                <a:path w="840104" h="623570">
                  <a:moveTo>
                    <a:pt x="510698" y="41909"/>
                  </a:moveTo>
                  <a:lnTo>
                    <a:pt x="503309" y="41909"/>
                  </a:lnTo>
                  <a:lnTo>
                    <a:pt x="513868" y="21589"/>
                  </a:lnTo>
                  <a:lnTo>
                    <a:pt x="529717" y="7619"/>
                  </a:lnTo>
                  <a:lnTo>
                    <a:pt x="549030" y="0"/>
                  </a:lnTo>
                  <a:lnTo>
                    <a:pt x="569980" y="0"/>
                  </a:lnTo>
                  <a:lnTo>
                    <a:pt x="584157" y="5079"/>
                  </a:lnTo>
                  <a:lnTo>
                    <a:pt x="585866" y="6349"/>
                  </a:lnTo>
                  <a:lnTo>
                    <a:pt x="550633" y="6349"/>
                  </a:lnTo>
                  <a:lnTo>
                    <a:pt x="534104" y="12699"/>
                  </a:lnTo>
                  <a:lnTo>
                    <a:pt x="520315" y="25399"/>
                  </a:lnTo>
                  <a:lnTo>
                    <a:pt x="510698" y="41909"/>
                  </a:lnTo>
                  <a:close/>
                </a:path>
                <a:path w="840104" h="623570">
                  <a:moveTo>
                    <a:pt x="650254" y="41909"/>
                  </a:moveTo>
                  <a:lnTo>
                    <a:pt x="643033" y="41909"/>
                  </a:lnTo>
                  <a:lnTo>
                    <a:pt x="653594" y="21589"/>
                  </a:lnTo>
                  <a:lnTo>
                    <a:pt x="669462" y="7619"/>
                  </a:lnTo>
                  <a:lnTo>
                    <a:pt x="688825" y="0"/>
                  </a:lnTo>
                  <a:lnTo>
                    <a:pt x="709872" y="0"/>
                  </a:lnTo>
                  <a:lnTo>
                    <a:pt x="724144" y="5079"/>
                  </a:lnTo>
                  <a:lnTo>
                    <a:pt x="725857" y="6349"/>
                  </a:lnTo>
                  <a:lnTo>
                    <a:pt x="690402" y="6349"/>
                  </a:lnTo>
                  <a:lnTo>
                    <a:pt x="673765" y="12699"/>
                  </a:lnTo>
                  <a:lnTo>
                    <a:pt x="659900" y="25399"/>
                  </a:lnTo>
                  <a:lnTo>
                    <a:pt x="650254" y="41909"/>
                  </a:lnTo>
                  <a:close/>
                </a:path>
                <a:path w="840104" h="623570">
                  <a:moveTo>
                    <a:pt x="470729" y="41909"/>
                  </a:moveTo>
                  <a:lnTo>
                    <a:pt x="463507" y="41909"/>
                  </a:lnTo>
                  <a:lnTo>
                    <a:pt x="458160" y="29209"/>
                  </a:lnTo>
                  <a:lnTo>
                    <a:pt x="450198" y="19049"/>
                  </a:lnTo>
                  <a:lnTo>
                    <a:pt x="440033" y="11429"/>
                  </a:lnTo>
                  <a:lnTo>
                    <a:pt x="428073" y="7619"/>
                  </a:lnTo>
                  <a:lnTo>
                    <a:pt x="410332" y="6349"/>
                  </a:lnTo>
                  <a:lnTo>
                    <a:pt x="443735" y="6349"/>
                  </a:lnTo>
                  <a:lnTo>
                    <a:pt x="455635" y="15239"/>
                  </a:lnTo>
                  <a:lnTo>
                    <a:pt x="464796" y="26669"/>
                  </a:lnTo>
                  <a:lnTo>
                    <a:pt x="470729" y="41909"/>
                  </a:lnTo>
                  <a:close/>
                </a:path>
                <a:path w="840104" h="623570">
                  <a:moveTo>
                    <a:pt x="611293" y="41909"/>
                  </a:moveTo>
                  <a:lnTo>
                    <a:pt x="604071" y="41909"/>
                  </a:lnTo>
                  <a:lnTo>
                    <a:pt x="598721" y="29209"/>
                  </a:lnTo>
                  <a:lnTo>
                    <a:pt x="590741" y="19049"/>
                  </a:lnTo>
                  <a:lnTo>
                    <a:pt x="580526" y="11429"/>
                  </a:lnTo>
                  <a:lnTo>
                    <a:pt x="568468" y="6349"/>
                  </a:lnTo>
                  <a:lnTo>
                    <a:pt x="585866" y="6349"/>
                  </a:lnTo>
                  <a:lnTo>
                    <a:pt x="596115" y="13969"/>
                  </a:lnTo>
                  <a:lnTo>
                    <a:pt x="605333" y="26669"/>
                  </a:lnTo>
                  <a:lnTo>
                    <a:pt x="611293" y="41909"/>
                  </a:lnTo>
                  <a:close/>
                </a:path>
                <a:path w="840104" h="623570">
                  <a:moveTo>
                    <a:pt x="751185" y="41909"/>
                  </a:moveTo>
                  <a:lnTo>
                    <a:pt x="743963" y="41909"/>
                  </a:lnTo>
                  <a:lnTo>
                    <a:pt x="738684" y="29209"/>
                  </a:lnTo>
                  <a:lnTo>
                    <a:pt x="730696" y="19049"/>
                  </a:lnTo>
                  <a:lnTo>
                    <a:pt x="720441" y="11429"/>
                  </a:lnTo>
                  <a:lnTo>
                    <a:pt x="708360" y="6349"/>
                  </a:lnTo>
                  <a:lnTo>
                    <a:pt x="725857" y="6349"/>
                  </a:lnTo>
                  <a:lnTo>
                    <a:pt x="736133" y="13969"/>
                  </a:lnTo>
                  <a:lnTo>
                    <a:pt x="745320" y="26669"/>
                  </a:lnTo>
                  <a:lnTo>
                    <a:pt x="751185" y="41909"/>
                  </a:lnTo>
                  <a:close/>
                </a:path>
                <a:path w="840104" h="623570">
                  <a:moveTo>
                    <a:pt x="331508" y="41909"/>
                  </a:moveTo>
                  <a:lnTo>
                    <a:pt x="324287" y="41909"/>
                  </a:lnTo>
                  <a:lnTo>
                    <a:pt x="318845" y="29209"/>
                  </a:lnTo>
                  <a:lnTo>
                    <a:pt x="310852" y="19049"/>
                  </a:lnTo>
                  <a:lnTo>
                    <a:pt x="300718" y="11429"/>
                  </a:lnTo>
                  <a:lnTo>
                    <a:pt x="288852" y="7619"/>
                  </a:lnTo>
                  <a:lnTo>
                    <a:pt x="306116" y="7619"/>
                  </a:lnTo>
                  <a:lnTo>
                    <a:pt x="316289" y="15239"/>
                  </a:lnTo>
                  <a:lnTo>
                    <a:pt x="325481" y="26669"/>
                  </a:lnTo>
                  <a:lnTo>
                    <a:pt x="331508" y="41909"/>
                  </a:lnTo>
                  <a:close/>
                </a:path>
                <a:path w="840104" h="623570">
                  <a:moveTo>
                    <a:pt x="634804" y="560069"/>
                  </a:moveTo>
                  <a:lnTo>
                    <a:pt x="0" y="560069"/>
                  </a:lnTo>
                  <a:lnTo>
                    <a:pt x="4366" y="553719"/>
                  </a:lnTo>
                  <a:lnTo>
                    <a:pt x="38066" y="504189"/>
                  </a:lnTo>
                  <a:lnTo>
                    <a:pt x="67419" y="449579"/>
                  </a:lnTo>
                  <a:lnTo>
                    <a:pt x="92666" y="391159"/>
                  </a:lnTo>
                  <a:lnTo>
                    <a:pt x="114050" y="331469"/>
                  </a:lnTo>
                  <a:lnTo>
                    <a:pt x="131811" y="273049"/>
                  </a:lnTo>
                  <a:lnTo>
                    <a:pt x="146191" y="217169"/>
                  </a:lnTo>
                  <a:lnTo>
                    <a:pt x="157432" y="166369"/>
                  </a:lnTo>
                  <a:lnTo>
                    <a:pt x="165775" y="123189"/>
                  </a:lnTo>
                  <a:lnTo>
                    <a:pt x="174732" y="67309"/>
                  </a:lnTo>
                  <a:lnTo>
                    <a:pt x="175830" y="58419"/>
                  </a:lnTo>
                  <a:lnTo>
                    <a:pt x="178013" y="41909"/>
                  </a:lnTo>
                  <a:lnTo>
                    <a:pt x="795856" y="41909"/>
                  </a:lnTo>
                  <a:lnTo>
                    <a:pt x="795184" y="45719"/>
                  </a:lnTo>
                  <a:lnTo>
                    <a:pt x="795380" y="48259"/>
                  </a:lnTo>
                  <a:lnTo>
                    <a:pt x="229066" y="48259"/>
                  </a:lnTo>
                  <a:lnTo>
                    <a:pt x="228731" y="49529"/>
                  </a:lnTo>
                  <a:lnTo>
                    <a:pt x="184059" y="49529"/>
                  </a:lnTo>
                  <a:lnTo>
                    <a:pt x="181700" y="67309"/>
                  </a:lnTo>
                  <a:lnTo>
                    <a:pt x="178496" y="88899"/>
                  </a:lnTo>
                  <a:lnTo>
                    <a:pt x="172868" y="123189"/>
                  </a:lnTo>
                  <a:lnTo>
                    <a:pt x="164578" y="166369"/>
                  </a:lnTo>
                  <a:lnTo>
                    <a:pt x="763578" y="166369"/>
                  </a:lnTo>
                  <a:lnTo>
                    <a:pt x="761677" y="172719"/>
                  </a:lnTo>
                  <a:lnTo>
                    <a:pt x="163067" y="172719"/>
                  </a:lnTo>
                  <a:lnTo>
                    <a:pt x="153422" y="215899"/>
                  </a:lnTo>
                  <a:lnTo>
                    <a:pt x="141516" y="262889"/>
                  </a:lnTo>
                  <a:lnTo>
                    <a:pt x="127197" y="312419"/>
                  </a:lnTo>
                  <a:lnTo>
                    <a:pt x="110314" y="363219"/>
                  </a:lnTo>
                  <a:lnTo>
                    <a:pt x="90714" y="414019"/>
                  </a:lnTo>
                  <a:lnTo>
                    <a:pt x="68248" y="463549"/>
                  </a:lnTo>
                  <a:lnTo>
                    <a:pt x="42762" y="510539"/>
                  </a:lnTo>
                  <a:lnTo>
                    <a:pt x="14106" y="552449"/>
                  </a:lnTo>
                  <a:lnTo>
                    <a:pt x="637339" y="552449"/>
                  </a:lnTo>
                  <a:lnTo>
                    <a:pt x="634804" y="560069"/>
                  </a:lnTo>
                  <a:close/>
                </a:path>
                <a:path w="840104" h="623570">
                  <a:moveTo>
                    <a:pt x="763578" y="166369"/>
                  </a:moveTo>
                  <a:lnTo>
                    <a:pt x="756894" y="166369"/>
                  </a:lnTo>
                  <a:lnTo>
                    <a:pt x="766798" y="132079"/>
                  </a:lnTo>
                  <a:lnTo>
                    <a:pt x="775410" y="100329"/>
                  </a:lnTo>
                  <a:lnTo>
                    <a:pt x="782447" y="72389"/>
                  </a:lnTo>
                  <a:lnTo>
                    <a:pt x="787627" y="49529"/>
                  </a:lnTo>
                  <a:lnTo>
                    <a:pt x="361065" y="49529"/>
                  </a:lnTo>
                  <a:lnTo>
                    <a:pt x="361065" y="48259"/>
                  </a:lnTo>
                  <a:lnTo>
                    <a:pt x="795380" y="48259"/>
                  </a:lnTo>
                  <a:lnTo>
                    <a:pt x="798999" y="95249"/>
                  </a:lnTo>
                  <a:lnTo>
                    <a:pt x="786116" y="95249"/>
                  </a:lnTo>
                  <a:lnTo>
                    <a:pt x="776826" y="146049"/>
                  </a:lnTo>
                  <a:lnTo>
                    <a:pt x="769658" y="146049"/>
                  </a:lnTo>
                  <a:lnTo>
                    <a:pt x="763578" y="166369"/>
                  </a:lnTo>
                  <a:close/>
                </a:path>
                <a:path w="840104" h="623570">
                  <a:moveTo>
                    <a:pt x="263494" y="123189"/>
                  </a:moveTo>
                  <a:lnTo>
                    <a:pt x="228395" y="96519"/>
                  </a:lnTo>
                  <a:lnTo>
                    <a:pt x="220294" y="62229"/>
                  </a:lnTo>
                  <a:lnTo>
                    <a:pt x="221845" y="49529"/>
                  </a:lnTo>
                  <a:lnTo>
                    <a:pt x="228731" y="49529"/>
                  </a:lnTo>
                  <a:lnTo>
                    <a:pt x="227167" y="62229"/>
                  </a:lnTo>
                  <a:lnTo>
                    <a:pt x="227723" y="72389"/>
                  </a:lnTo>
                  <a:lnTo>
                    <a:pt x="247519" y="107949"/>
                  </a:lnTo>
                  <a:lnTo>
                    <a:pt x="265005" y="115569"/>
                  </a:lnTo>
                  <a:lnTo>
                    <a:pt x="263494" y="123189"/>
                  </a:lnTo>
                  <a:close/>
                </a:path>
                <a:path w="840104" h="623570">
                  <a:moveTo>
                    <a:pt x="402546" y="121919"/>
                  </a:moveTo>
                  <a:lnTo>
                    <a:pt x="367447" y="95249"/>
                  </a:lnTo>
                  <a:lnTo>
                    <a:pt x="359347" y="60959"/>
                  </a:lnTo>
                  <a:lnTo>
                    <a:pt x="360897" y="49529"/>
                  </a:lnTo>
                  <a:lnTo>
                    <a:pt x="367783" y="49529"/>
                  </a:lnTo>
                  <a:lnTo>
                    <a:pt x="366219" y="62229"/>
                  </a:lnTo>
                  <a:lnTo>
                    <a:pt x="366775" y="72389"/>
                  </a:lnTo>
                  <a:lnTo>
                    <a:pt x="386508" y="107949"/>
                  </a:lnTo>
                  <a:lnTo>
                    <a:pt x="404057" y="115569"/>
                  </a:lnTo>
                  <a:lnTo>
                    <a:pt x="402546" y="121919"/>
                  </a:lnTo>
                  <a:close/>
                </a:path>
                <a:path w="840104" h="623570">
                  <a:moveTo>
                    <a:pt x="543110" y="121919"/>
                  </a:moveTo>
                  <a:lnTo>
                    <a:pt x="522713" y="113029"/>
                  </a:lnTo>
                  <a:lnTo>
                    <a:pt x="508032" y="95249"/>
                  </a:lnTo>
                  <a:lnTo>
                    <a:pt x="500435" y="73659"/>
                  </a:lnTo>
                  <a:lnTo>
                    <a:pt x="501293" y="49529"/>
                  </a:lnTo>
                  <a:lnTo>
                    <a:pt x="508515" y="49529"/>
                  </a:lnTo>
                  <a:lnTo>
                    <a:pt x="508179" y="50799"/>
                  </a:lnTo>
                  <a:lnTo>
                    <a:pt x="507355" y="72389"/>
                  </a:lnTo>
                  <a:lnTo>
                    <a:pt x="513931" y="91439"/>
                  </a:lnTo>
                  <a:lnTo>
                    <a:pt x="526741" y="106679"/>
                  </a:lnTo>
                  <a:lnTo>
                    <a:pt x="544621" y="115569"/>
                  </a:lnTo>
                  <a:lnTo>
                    <a:pt x="543110" y="121919"/>
                  </a:lnTo>
                  <a:close/>
                </a:path>
                <a:path w="840104" h="623570">
                  <a:moveTo>
                    <a:pt x="682834" y="121919"/>
                  </a:moveTo>
                  <a:lnTo>
                    <a:pt x="647735" y="95249"/>
                  </a:lnTo>
                  <a:lnTo>
                    <a:pt x="639564" y="60959"/>
                  </a:lnTo>
                  <a:lnTo>
                    <a:pt x="641017" y="49529"/>
                  </a:lnTo>
                  <a:lnTo>
                    <a:pt x="647903" y="49529"/>
                  </a:lnTo>
                  <a:lnTo>
                    <a:pt x="646507" y="60959"/>
                  </a:lnTo>
                  <a:lnTo>
                    <a:pt x="647063" y="71119"/>
                  </a:lnTo>
                  <a:lnTo>
                    <a:pt x="666796" y="106679"/>
                  </a:lnTo>
                  <a:lnTo>
                    <a:pt x="684345" y="115569"/>
                  </a:lnTo>
                  <a:lnTo>
                    <a:pt x="682834" y="121919"/>
                  </a:lnTo>
                  <a:close/>
                </a:path>
                <a:path w="840104" h="623570">
                  <a:moveTo>
                    <a:pt x="770833" y="615949"/>
                  </a:moveTo>
                  <a:lnTo>
                    <a:pt x="763780" y="615949"/>
                  </a:lnTo>
                  <a:lnTo>
                    <a:pt x="786116" y="95249"/>
                  </a:lnTo>
                  <a:lnTo>
                    <a:pt x="798999" y="95249"/>
                  </a:lnTo>
                  <a:lnTo>
                    <a:pt x="799683" y="104139"/>
                  </a:lnTo>
                  <a:lnTo>
                    <a:pt x="792665" y="104139"/>
                  </a:lnTo>
                  <a:lnTo>
                    <a:pt x="770833" y="615949"/>
                  </a:lnTo>
                  <a:close/>
                </a:path>
                <a:path w="840104" h="623570">
                  <a:moveTo>
                    <a:pt x="839101" y="615949"/>
                  </a:moveTo>
                  <a:lnTo>
                    <a:pt x="832131" y="615949"/>
                  </a:lnTo>
                  <a:lnTo>
                    <a:pt x="792665" y="104139"/>
                  </a:lnTo>
                  <a:lnTo>
                    <a:pt x="799683" y="104139"/>
                  </a:lnTo>
                  <a:lnTo>
                    <a:pt x="839101" y="615949"/>
                  </a:lnTo>
                  <a:close/>
                </a:path>
                <a:path w="840104" h="623570">
                  <a:moveTo>
                    <a:pt x="690895" y="615949"/>
                  </a:moveTo>
                  <a:lnTo>
                    <a:pt x="683842" y="615949"/>
                  </a:lnTo>
                  <a:lnTo>
                    <a:pt x="769658" y="146049"/>
                  </a:lnTo>
                  <a:lnTo>
                    <a:pt x="776826" y="146049"/>
                  </a:lnTo>
                  <a:lnTo>
                    <a:pt x="690895" y="615949"/>
                  </a:lnTo>
                  <a:close/>
                </a:path>
                <a:path w="840104" h="623570">
                  <a:moveTo>
                    <a:pt x="637339" y="552449"/>
                  </a:moveTo>
                  <a:lnTo>
                    <a:pt x="629934" y="552449"/>
                  </a:lnTo>
                  <a:lnTo>
                    <a:pt x="635860" y="535939"/>
                  </a:lnTo>
                  <a:lnTo>
                    <a:pt x="646643" y="504189"/>
                  </a:lnTo>
                  <a:lnTo>
                    <a:pt x="661237" y="462279"/>
                  </a:lnTo>
                  <a:lnTo>
                    <a:pt x="697666" y="353059"/>
                  </a:lnTo>
                  <a:lnTo>
                    <a:pt x="717408" y="292099"/>
                  </a:lnTo>
                  <a:lnTo>
                    <a:pt x="736772" y="231139"/>
                  </a:lnTo>
                  <a:lnTo>
                    <a:pt x="754711" y="172719"/>
                  </a:lnTo>
                  <a:lnTo>
                    <a:pt x="761677" y="172719"/>
                  </a:lnTo>
                  <a:lnTo>
                    <a:pt x="734255" y="262889"/>
                  </a:lnTo>
                  <a:lnTo>
                    <a:pt x="714649" y="323849"/>
                  </a:lnTo>
                  <a:lnTo>
                    <a:pt x="695154" y="382269"/>
                  </a:lnTo>
                  <a:lnTo>
                    <a:pt x="660648" y="485139"/>
                  </a:lnTo>
                  <a:lnTo>
                    <a:pt x="647709" y="523239"/>
                  </a:lnTo>
                  <a:lnTo>
                    <a:pt x="639028" y="547369"/>
                  </a:lnTo>
                  <a:lnTo>
                    <a:pt x="637339" y="552449"/>
                  </a:lnTo>
                  <a:close/>
                </a:path>
                <a:path w="840104" h="623570">
                  <a:moveTo>
                    <a:pt x="270715" y="264159"/>
                  </a:moveTo>
                  <a:lnTo>
                    <a:pt x="263326" y="264159"/>
                  </a:lnTo>
                  <a:lnTo>
                    <a:pt x="286837" y="193039"/>
                  </a:lnTo>
                  <a:lnTo>
                    <a:pt x="293387" y="194309"/>
                  </a:lnTo>
                  <a:lnTo>
                    <a:pt x="270715" y="264159"/>
                  </a:lnTo>
                  <a:close/>
                </a:path>
                <a:path w="840104" h="623570">
                  <a:moveTo>
                    <a:pt x="375676" y="264159"/>
                  </a:moveTo>
                  <a:lnTo>
                    <a:pt x="368287" y="264159"/>
                  </a:lnTo>
                  <a:lnTo>
                    <a:pt x="391798" y="193039"/>
                  </a:lnTo>
                  <a:lnTo>
                    <a:pt x="398348" y="194309"/>
                  </a:lnTo>
                  <a:lnTo>
                    <a:pt x="375676" y="264159"/>
                  </a:lnTo>
                  <a:close/>
                </a:path>
                <a:path w="840104" h="623570">
                  <a:moveTo>
                    <a:pt x="493400" y="264159"/>
                  </a:moveTo>
                  <a:lnTo>
                    <a:pt x="486011" y="264159"/>
                  </a:lnTo>
                  <a:lnTo>
                    <a:pt x="509522" y="193039"/>
                  </a:lnTo>
                  <a:lnTo>
                    <a:pt x="516072" y="194309"/>
                  </a:lnTo>
                  <a:lnTo>
                    <a:pt x="493400" y="264159"/>
                  </a:lnTo>
                  <a:close/>
                </a:path>
                <a:path w="840104" h="623570">
                  <a:moveTo>
                    <a:pt x="605583" y="264159"/>
                  </a:moveTo>
                  <a:lnTo>
                    <a:pt x="598193" y="264159"/>
                  </a:lnTo>
                  <a:lnTo>
                    <a:pt x="621705" y="193039"/>
                  </a:lnTo>
                  <a:lnTo>
                    <a:pt x="628254" y="194309"/>
                  </a:lnTo>
                  <a:lnTo>
                    <a:pt x="605583" y="264159"/>
                  </a:lnTo>
                  <a:close/>
                </a:path>
                <a:path w="840104" h="623570">
                  <a:moveTo>
                    <a:pt x="238639" y="363219"/>
                  </a:moveTo>
                  <a:lnTo>
                    <a:pt x="230914" y="363219"/>
                  </a:lnTo>
                  <a:lnTo>
                    <a:pt x="260975" y="271779"/>
                  </a:lnTo>
                  <a:lnTo>
                    <a:pt x="194136" y="271779"/>
                  </a:lnTo>
                  <a:lnTo>
                    <a:pt x="194136" y="264159"/>
                  </a:lnTo>
                  <a:lnTo>
                    <a:pt x="677292" y="264159"/>
                  </a:lnTo>
                  <a:lnTo>
                    <a:pt x="677292" y="270509"/>
                  </a:lnTo>
                  <a:lnTo>
                    <a:pt x="268700" y="270509"/>
                  </a:lnTo>
                  <a:lnTo>
                    <a:pt x="238639" y="363219"/>
                  </a:lnTo>
                  <a:close/>
                </a:path>
                <a:path w="840104" h="623570">
                  <a:moveTo>
                    <a:pt x="343600" y="363219"/>
                  </a:moveTo>
                  <a:lnTo>
                    <a:pt x="336211" y="363219"/>
                  </a:lnTo>
                  <a:lnTo>
                    <a:pt x="366272" y="270509"/>
                  </a:lnTo>
                  <a:lnTo>
                    <a:pt x="373661" y="270509"/>
                  </a:lnTo>
                  <a:lnTo>
                    <a:pt x="343600" y="363219"/>
                  </a:lnTo>
                  <a:close/>
                </a:path>
                <a:path w="840104" h="623570">
                  <a:moveTo>
                    <a:pt x="461324" y="363219"/>
                  </a:moveTo>
                  <a:lnTo>
                    <a:pt x="453935" y="363219"/>
                  </a:lnTo>
                  <a:lnTo>
                    <a:pt x="483996" y="270509"/>
                  </a:lnTo>
                  <a:lnTo>
                    <a:pt x="491385" y="270509"/>
                  </a:lnTo>
                  <a:lnTo>
                    <a:pt x="461324" y="363219"/>
                  </a:lnTo>
                  <a:close/>
                </a:path>
                <a:path w="840104" h="623570">
                  <a:moveTo>
                    <a:pt x="573339" y="363219"/>
                  </a:moveTo>
                  <a:lnTo>
                    <a:pt x="566117" y="363219"/>
                  </a:lnTo>
                  <a:lnTo>
                    <a:pt x="596178" y="270509"/>
                  </a:lnTo>
                  <a:lnTo>
                    <a:pt x="677292" y="270509"/>
                  </a:lnTo>
                  <a:lnTo>
                    <a:pt x="677292" y="271779"/>
                  </a:lnTo>
                  <a:lnTo>
                    <a:pt x="603399" y="271779"/>
                  </a:lnTo>
                  <a:lnTo>
                    <a:pt x="573339" y="363219"/>
                  </a:lnTo>
                  <a:close/>
                </a:path>
                <a:path w="840104" h="623570">
                  <a:moveTo>
                    <a:pt x="641857" y="369569"/>
                  </a:moveTo>
                  <a:lnTo>
                    <a:pt x="159036" y="369569"/>
                  </a:lnTo>
                  <a:lnTo>
                    <a:pt x="159036" y="363219"/>
                  </a:lnTo>
                  <a:lnTo>
                    <a:pt x="641857" y="363219"/>
                  </a:lnTo>
                  <a:lnTo>
                    <a:pt x="641857" y="369569"/>
                  </a:lnTo>
                  <a:close/>
                </a:path>
                <a:path w="840104" h="623570">
                  <a:moveTo>
                    <a:pt x="206899" y="461009"/>
                  </a:moveTo>
                  <a:lnTo>
                    <a:pt x="199509" y="461009"/>
                  </a:lnTo>
                  <a:lnTo>
                    <a:pt x="229066" y="369569"/>
                  </a:lnTo>
                  <a:lnTo>
                    <a:pt x="236456" y="369569"/>
                  </a:lnTo>
                  <a:lnTo>
                    <a:pt x="206899" y="461009"/>
                  </a:lnTo>
                  <a:close/>
                </a:path>
                <a:path w="840104" h="623570">
                  <a:moveTo>
                    <a:pt x="311692" y="461009"/>
                  </a:moveTo>
                  <a:lnTo>
                    <a:pt x="304470" y="461009"/>
                  </a:lnTo>
                  <a:lnTo>
                    <a:pt x="334027" y="369569"/>
                  </a:lnTo>
                  <a:lnTo>
                    <a:pt x="341249" y="369569"/>
                  </a:lnTo>
                  <a:lnTo>
                    <a:pt x="311692" y="461009"/>
                  </a:lnTo>
                  <a:close/>
                </a:path>
                <a:path w="840104" h="623570">
                  <a:moveTo>
                    <a:pt x="429416" y="461009"/>
                  </a:moveTo>
                  <a:lnTo>
                    <a:pt x="422027" y="461009"/>
                  </a:lnTo>
                  <a:lnTo>
                    <a:pt x="451752" y="369569"/>
                  </a:lnTo>
                  <a:lnTo>
                    <a:pt x="458973" y="369569"/>
                  </a:lnTo>
                  <a:lnTo>
                    <a:pt x="429416" y="461009"/>
                  </a:lnTo>
                  <a:close/>
                </a:path>
                <a:path w="840104" h="623570">
                  <a:moveTo>
                    <a:pt x="541430" y="461009"/>
                  </a:moveTo>
                  <a:lnTo>
                    <a:pt x="534209" y="461009"/>
                  </a:lnTo>
                  <a:lnTo>
                    <a:pt x="563766" y="369569"/>
                  </a:lnTo>
                  <a:lnTo>
                    <a:pt x="571155" y="369569"/>
                  </a:lnTo>
                  <a:lnTo>
                    <a:pt x="541430" y="461009"/>
                  </a:lnTo>
                  <a:close/>
                </a:path>
                <a:path w="840104" h="623570">
                  <a:moveTo>
                    <a:pt x="521782" y="520699"/>
                  </a:moveTo>
                  <a:lnTo>
                    <a:pt x="515232" y="519429"/>
                  </a:lnTo>
                  <a:lnTo>
                    <a:pt x="531858" y="467359"/>
                  </a:lnTo>
                  <a:lnTo>
                    <a:pt x="120075" y="467359"/>
                  </a:lnTo>
                  <a:lnTo>
                    <a:pt x="120075" y="461009"/>
                  </a:lnTo>
                  <a:lnTo>
                    <a:pt x="602896" y="461009"/>
                  </a:lnTo>
                  <a:lnTo>
                    <a:pt x="602896" y="468629"/>
                  </a:lnTo>
                  <a:lnTo>
                    <a:pt x="539247" y="468629"/>
                  </a:lnTo>
                  <a:lnTo>
                    <a:pt x="521782" y="520699"/>
                  </a:lnTo>
                  <a:close/>
                </a:path>
                <a:path w="840104" h="623570">
                  <a:moveTo>
                    <a:pt x="187082" y="520699"/>
                  </a:moveTo>
                  <a:lnTo>
                    <a:pt x="180532" y="518159"/>
                  </a:lnTo>
                  <a:lnTo>
                    <a:pt x="197158" y="467359"/>
                  </a:lnTo>
                  <a:lnTo>
                    <a:pt x="204548" y="467359"/>
                  </a:lnTo>
                  <a:lnTo>
                    <a:pt x="187082" y="520699"/>
                  </a:lnTo>
                  <a:close/>
                </a:path>
                <a:path w="840104" h="623570">
                  <a:moveTo>
                    <a:pt x="292043" y="520699"/>
                  </a:moveTo>
                  <a:lnTo>
                    <a:pt x="285493" y="518159"/>
                  </a:lnTo>
                  <a:lnTo>
                    <a:pt x="302119" y="467359"/>
                  </a:lnTo>
                  <a:lnTo>
                    <a:pt x="309341" y="467359"/>
                  </a:lnTo>
                  <a:lnTo>
                    <a:pt x="292043" y="520699"/>
                  </a:lnTo>
                  <a:close/>
                </a:path>
                <a:path w="840104" h="623570">
                  <a:moveTo>
                    <a:pt x="409767" y="520699"/>
                  </a:moveTo>
                  <a:lnTo>
                    <a:pt x="403218" y="519429"/>
                  </a:lnTo>
                  <a:lnTo>
                    <a:pt x="419844" y="467359"/>
                  </a:lnTo>
                  <a:lnTo>
                    <a:pt x="427065" y="467359"/>
                  </a:lnTo>
                  <a:lnTo>
                    <a:pt x="409767" y="520699"/>
                  </a:lnTo>
                  <a:close/>
                </a:path>
                <a:path w="840104" h="623570">
                  <a:moveTo>
                    <a:pt x="839688" y="623569"/>
                  </a:moveTo>
                  <a:lnTo>
                    <a:pt x="72045" y="623569"/>
                  </a:lnTo>
                  <a:lnTo>
                    <a:pt x="83632" y="560069"/>
                  </a:lnTo>
                  <a:lnTo>
                    <a:pt x="90518" y="560069"/>
                  </a:lnTo>
                  <a:lnTo>
                    <a:pt x="80274" y="615949"/>
                  </a:lnTo>
                  <a:lnTo>
                    <a:pt x="839101" y="615949"/>
                  </a:lnTo>
                  <a:lnTo>
                    <a:pt x="839688" y="6235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6">
            <a:extLst>
              <a:ext uri="{FF2B5EF4-FFF2-40B4-BE49-F238E27FC236}">
                <a16:creationId xmlns:a16="http://schemas.microsoft.com/office/drawing/2014/main" id="{398F646C-12AF-AC1F-A090-11E0B906C394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10903" y="3158157"/>
            <a:ext cx="445310" cy="437855"/>
          </a:xfrm>
          <a:prstGeom prst="rect">
            <a:avLst/>
          </a:prstGeom>
        </p:spPr>
      </p:pic>
      <p:pic>
        <p:nvPicPr>
          <p:cNvPr id="17" name="object 7">
            <a:extLst>
              <a:ext uri="{FF2B5EF4-FFF2-40B4-BE49-F238E27FC236}">
                <a16:creationId xmlns:a16="http://schemas.microsoft.com/office/drawing/2014/main" id="{B1610EED-62AD-CBD8-50F7-0E956A25292B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97143" y="3908710"/>
            <a:ext cx="288664" cy="389080"/>
          </a:xfrm>
          <a:prstGeom prst="rect">
            <a:avLst/>
          </a:prstGeom>
        </p:spPr>
      </p:pic>
      <p:sp>
        <p:nvSpPr>
          <p:cNvPr id="19" name="object 11">
            <a:extLst>
              <a:ext uri="{FF2B5EF4-FFF2-40B4-BE49-F238E27FC236}">
                <a16:creationId xmlns:a16="http://schemas.microsoft.com/office/drawing/2014/main" id="{09ECE994-CDD4-2DA3-8842-6494EF8A4A7F}"/>
              </a:ext>
            </a:extLst>
          </p:cNvPr>
          <p:cNvSpPr txBox="1"/>
          <p:nvPr/>
        </p:nvSpPr>
        <p:spPr>
          <a:xfrm>
            <a:off x="2036482" y="5767222"/>
            <a:ext cx="8192333" cy="196461"/>
          </a:xfrm>
          <a:prstGeom prst="rect">
            <a:avLst/>
          </a:prstGeom>
        </p:spPr>
        <p:txBody>
          <a:bodyPr vert="horz" wrap="square" lIns="0" tIns="7426" rIns="0" bIns="0" rtlCol="0">
            <a:spAutoFit/>
          </a:bodyPr>
          <a:lstStyle/>
          <a:p>
            <a:pPr marL="7426">
              <a:spcBef>
                <a:spcPts val="58"/>
              </a:spcBef>
            </a:pPr>
            <a:r>
              <a:rPr sz="1228" u="heavy" spc="-6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7"/>
              </a:rPr>
              <a:t>htt</a:t>
            </a:r>
            <a:r>
              <a:rPr sz="1228" spc="-6" dirty="0">
                <a:latin typeface="Arial"/>
                <a:cs typeface="Arial"/>
                <a:hlinkClick r:id="rId7"/>
              </a:rPr>
              <a:t>ps://www.france-education-international.fr/partir-letranger/devenir-assistant-</a:t>
            </a:r>
            <a:r>
              <a:rPr sz="1228" spc="-12" dirty="0">
                <a:latin typeface="Arial"/>
                <a:cs typeface="Arial"/>
                <a:hlinkClick r:id="rId7"/>
              </a:rPr>
              <a:t>de-langue-</a:t>
            </a:r>
            <a:r>
              <a:rPr sz="1228" spc="-6" dirty="0">
                <a:latin typeface="Arial"/>
                <a:cs typeface="Arial"/>
                <a:hlinkClick r:id="rId7"/>
              </a:rPr>
              <a:t>francaise-letranger?langue=fr</a:t>
            </a:r>
            <a:endParaRPr sz="122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89696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D8E2A-28F2-EA34-2F6C-7EBB7E40E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E64552-2F79-9194-BF04-19A0AB9D2629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6F916026-1A3A-BD53-A4CF-FC33774CDD6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Assistant de langue, une année : </a:t>
            </a:r>
            <a:b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</a:b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France Education International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D5955DC0-485C-1C00-5FBA-419AC034409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DA0DBC8C-F2F4-F59B-3525-9D932084FFC4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ADE90B91-A865-D311-C5F7-DAFBD70222E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7A1FAB21-4C6E-DB8E-1CE7-116C845627CE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12A309D0-F276-2213-F396-A192D31E525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grpSp>
        <p:nvGrpSpPr>
          <p:cNvPr id="6" name="object 4">
            <a:extLst>
              <a:ext uri="{FF2B5EF4-FFF2-40B4-BE49-F238E27FC236}">
                <a16:creationId xmlns:a16="http://schemas.microsoft.com/office/drawing/2014/main" id="{EF0AFE3E-54EC-7FAD-4CF8-1453E657375E}"/>
              </a:ext>
            </a:extLst>
          </p:cNvPr>
          <p:cNvGrpSpPr/>
          <p:nvPr/>
        </p:nvGrpSpPr>
        <p:grpSpPr>
          <a:xfrm>
            <a:off x="2333534" y="2181225"/>
            <a:ext cx="527986" cy="223893"/>
            <a:chOff x="1028700" y="4527401"/>
            <a:chExt cx="902969" cy="382905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6A70AC5-7FCB-C0B0-8025-28FC89C970FD}"/>
                </a:ext>
              </a:extLst>
            </p:cNvPr>
            <p:cNvSpPr/>
            <p:nvPr/>
          </p:nvSpPr>
          <p:spPr>
            <a:xfrm>
              <a:off x="1029781" y="4528482"/>
              <a:ext cx="901065" cy="380365"/>
            </a:xfrm>
            <a:custGeom>
              <a:avLst/>
              <a:gdLst/>
              <a:ahLst/>
              <a:cxnLst/>
              <a:rect l="l" t="t" r="r" b="b"/>
              <a:pathLst>
                <a:path w="901064" h="380364">
                  <a:moveTo>
                    <a:pt x="597677" y="380135"/>
                  </a:moveTo>
                  <a:lnTo>
                    <a:pt x="597677" y="279387"/>
                  </a:lnTo>
                  <a:lnTo>
                    <a:pt x="0" y="279387"/>
                  </a:lnTo>
                  <a:lnTo>
                    <a:pt x="0" y="100748"/>
                  </a:lnTo>
                  <a:lnTo>
                    <a:pt x="597677" y="100748"/>
                  </a:lnTo>
                  <a:lnTo>
                    <a:pt x="597677" y="0"/>
                  </a:lnTo>
                  <a:lnTo>
                    <a:pt x="900613" y="190056"/>
                  </a:lnTo>
                  <a:lnTo>
                    <a:pt x="597677" y="380135"/>
                  </a:lnTo>
                  <a:close/>
                </a:path>
              </a:pathLst>
            </a:custGeom>
            <a:solidFill>
              <a:srgbClr val="87B9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13E60009-0A1B-BCE6-E7E4-E9E07B9D467B}"/>
                </a:ext>
              </a:extLst>
            </p:cNvPr>
            <p:cNvSpPr/>
            <p:nvPr/>
          </p:nvSpPr>
          <p:spPr>
            <a:xfrm>
              <a:off x="1029781" y="4528482"/>
              <a:ext cx="901065" cy="380365"/>
            </a:xfrm>
            <a:custGeom>
              <a:avLst/>
              <a:gdLst/>
              <a:ahLst/>
              <a:cxnLst/>
              <a:rect l="l" t="t" r="r" b="b"/>
              <a:pathLst>
                <a:path w="901064" h="380364">
                  <a:moveTo>
                    <a:pt x="597677" y="380135"/>
                  </a:moveTo>
                  <a:lnTo>
                    <a:pt x="597677" y="279387"/>
                  </a:lnTo>
                  <a:lnTo>
                    <a:pt x="0" y="279387"/>
                  </a:lnTo>
                  <a:lnTo>
                    <a:pt x="0" y="100748"/>
                  </a:lnTo>
                  <a:lnTo>
                    <a:pt x="597677" y="100748"/>
                  </a:lnTo>
                  <a:lnTo>
                    <a:pt x="597677" y="0"/>
                  </a:lnTo>
                  <a:lnTo>
                    <a:pt x="900613" y="190056"/>
                  </a:lnTo>
                  <a:lnTo>
                    <a:pt x="597677" y="38013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8327C6BA-EA05-2A74-F118-E9A00B77E49F}"/>
              </a:ext>
            </a:extLst>
          </p:cNvPr>
          <p:cNvSpPr txBox="1"/>
          <p:nvPr/>
        </p:nvSpPr>
        <p:spPr>
          <a:xfrm>
            <a:off x="2908300" y="2105025"/>
            <a:ext cx="58674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latin typeface="Arial"/>
                <a:cs typeface="Arial"/>
              </a:rPr>
              <a:t>Partenariat avec France Education International (Min. Educ.)</a:t>
            </a:r>
          </a:p>
          <a:p>
            <a:endParaRPr lang="fr-FR" sz="1600" dirty="0">
              <a:latin typeface="Arial"/>
              <a:cs typeface="Arial"/>
            </a:endParaRPr>
          </a:p>
          <a:p>
            <a:r>
              <a:rPr lang="fr-FR" sz="1600" b="1" dirty="0">
                <a:solidFill>
                  <a:srgbClr val="69AD44"/>
                </a:solidFill>
                <a:latin typeface="Arial"/>
                <a:cs typeface="Arial"/>
              </a:rPr>
              <a:t>Durée</a:t>
            </a:r>
            <a:r>
              <a:rPr lang="fr-FR" sz="1600" dirty="0">
                <a:latin typeface="Arial"/>
                <a:cs typeface="Arial"/>
              </a:rPr>
              <a:t> : 1 année académique (</a:t>
            </a:r>
            <a:r>
              <a:rPr lang="fr-FR" sz="1600" b="1" dirty="0">
                <a:latin typeface="Arial"/>
                <a:cs typeface="Arial"/>
              </a:rPr>
              <a:t>année de césure à prévoir</a:t>
            </a:r>
            <a:r>
              <a:rPr lang="fr-FR" sz="1600" dirty="0">
                <a:latin typeface="Arial"/>
                <a:cs typeface="Arial"/>
              </a:rPr>
              <a:t>)</a:t>
            </a:r>
          </a:p>
          <a:p>
            <a:r>
              <a:rPr lang="fr-FR" sz="1600" b="1" dirty="0">
                <a:solidFill>
                  <a:srgbClr val="69AD44"/>
                </a:solidFill>
                <a:latin typeface="Arial"/>
                <a:cs typeface="Arial"/>
              </a:rPr>
              <a:t>Mission</a:t>
            </a:r>
            <a:r>
              <a:rPr lang="fr-FR" sz="1600" dirty="0">
                <a:latin typeface="Arial"/>
                <a:cs typeface="Arial"/>
              </a:rPr>
              <a:t> : Seconder un enseignant de français </a:t>
            </a:r>
          </a:p>
          <a:p>
            <a:r>
              <a:rPr lang="fr-FR" sz="1600" b="1" dirty="0">
                <a:solidFill>
                  <a:srgbClr val="69AD44"/>
                </a:solidFill>
                <a:latin typeface="Arial"/>
                <a:cs typeface="Arial"/>
              </a:rPr>
              <a:t>Cadre</a:t>
            </a:r>
            <a:r>
              <a:rPr lang="fr-FR" sz="1600" dirty="0">
                <a:latin typeface="Arial"/>
                <a:cs typeface="Arial"/>
              </a:rPr>
              <a:t> : Enseignement primaire ou secondaire</a:t>
            </a:r>
          </a:p>
          <a:p>
            <a:endParaRPr lang="fr-FR" sz="1600" dirty="0">
              <a:latin typeface="Arial"/>
              <a:cs typeface="Arial"/>
            </a:endParaRPr>
          </a:p>
          <a:p>
            <a:r>
              <a:rPr lang="fr-FR" sz="1600" dirty="0">
                <a:latin typeface="Arial"/>
                <a:cs typeface="Arial"/>
              </a:rPr>
              <a:t>1 400 postes chaque année dans 25 pays</a:t>
            </a:r>
          </a:p>
          <a:p>
            <a:endParaRPr lang="fr-FR" sz="1600" dirty="0">
              <a:latin typeface="Arial"/>
              <a:cs typeface="Arial"/>
            </a:endParaRPr>
          </a:p>
          <a:p>
            <a:r>
              <a:rPr lang="fr-FR" sz="1600" b="1" dirty="0">
                <a:solidFill>
                  <a:srgbClr val="69AD44"/>
                </a:solidFill>
              </a:rPr>
              <a:t>Renseignements/procédure de candidature: </a:t>
            </a:r>
            <a:r>
              <a:rPr lang="fr-FR" sz="1600" dirty="0"/>
              <a:t>international.monde@icp.fr </a:t>
            </a:r>
          </a:p>
          <a:p>
            <a:r>
              <a:rPr lang="fr-FR" sz="1600" b="1" dirty="0">
                <a:solidFill>
                  <a:srgbClr val="69AD44"/>
                </a:solidFill>
              </a:rPr>
              <a:t>Informations :</a:t>
            </a:r>
            <a:endParaRPr lang="fr-FR" dirty="0"/>
          </a:p>
        </p:txBody>
      </p:sp>
      <p:pic>
        <p:nvPicPr>
          <p:cNvPr id="13" name="Image 12" descr="Une image contenant motif, carré, Graphique, pixel&#10;&#10;Le contenu généré par l’IA peut être incorrect.">
            <a:extLst>
              <a:ext uri="{FF2B5EF4-FFF2-40B4-BE49-F238E27FC236}">
                <a16:creationId xmlns:a16="http://schemas.microsoft.com/office/drawing/2014/main" id="{B883F82D-0C53-79C4-4FBC-2B02482B7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300" y="4761480"/>
            <a:ext cx="1597506" cy="1440692"/>
          </a:xfrm>
          <a:prstGeom prst="rect">
            <a:avLst/>
          </a:prstGeom>
        </p:spPr>
      </p:pic>
      <p:grpSp>
        <p:nvGrpSpPr>
          <p:cNvPr id="14" name="object 4">
            <a:extLst>
              <a:ext uri="{FF2B5EF4-FFF2-40B4-BE49-F238E27FC236}">
                <a16:creationId xmlns:a16="http://schemas.microsoft.com/office/drawing/2014/main" id="{E53179B8-1F10-A0B0-EC05-EA093DD23EE7}"/>
              </a:ext>
            </a:extLst>
          </p:cNvPr>
          <p:cNvGrpSpPr/>
          <p:nvPr/>
        </p:nvGrpSpPr>
        <p:grpSpPr>
          <a:xfrm>
            <a:off x="2333053" y="3630641"/>
            <a:ext cx="527986" cy="223893"/>
            <a:chOff x="1028700" y="4527401"/>
            <a:chExt cx="902969" cy="382905"/>
          </a:xfrm>
        </p:grpSpPr>
        <p:sp>
          <p:nvSpPr>
            <p:cNvPr id="15" name="object 5">
              <a:extLst>
                <a:ext uri="{FF2B5EF4-FFF2-40B4-BE49-F238E27FC236}">
                  <a16:creationId xmlns:a16="http://schemas.microsoft.com/office/drawing/2014/main" id="{E61495C5-3F58-89A2-8D69-CA87492E1CEB}"/>
                </a:ext>
              </a:extLst>
            </p:cNvPr>
            <p:cNvSpPr/>
            <p:nvPr/>
          </p:nvSpPr>
          <p:spPr>
            <a:xfrm>
              <a:off x="1029781" y="4528482"/>
              <a:ext cx="901065" cy="380365"/>
            </a:xfrm>
            <a:custGeom>
              <a:avLst/>
              <a:gdLst/>
              <a:ahLst/>
              <a:cxnLst/>
              <a:rect l="l" t="t" r="r" b="b"/>
              <a:pathLst>
                <a:path w="901064" h="380364">
                  <a:moveTo>
                    <a:pt x="597677" y="380135"/>
                  </a:moveTo>
                  <a:lnTo>
                    <a:pt x="597677" y="279387"/>
                  </a:lnTo>
                  <a:lnTo>
                    <a:pt x="0" y="279387"/>
                  </a:lnTo>
                  <a:lnTo>
                    <a:pt x="0" y="100748"/>
                  </a:lnTo>
                  <a:lnTo>
                    <a:pt x="597677" y="100748"/>
                  </a:lnTo>
                  <a:lnTo>
                    <a:pt x="597677" y="0"/>
                  </a:lnTo>
                  <a:lnTo>
                    <a:pt x="900613" y="190056"/>
                  </a:lnTo>
                  <a:lnTo>
                    <a:pt x="597677" y="380135"/>
                  </a:lnTo>
                  <a:close/>
                </a:path>
              </a:pathLst>
            </a:custGeom>
            <a:solidFill>
              <a:srgbClr val="87B9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6">
              <a:extLst>
                <a:ext uri="{FF2B5EF4-FFF2-40B4-BE49-F238E27FC236}">
                  <a16:creationId xmlns:a16="http://schemas.microsoft.com/office/drawing/2014/main" id="{EFE493FE-63C7-8DB6-D5E1-ABB53FCC6891}"/>
                </a:ext>
              </a:extLst>
            </p:cNvPr>
            <p:cNvSpPr/>
            <p:nvPr/>
          </p:nvSpPr>
          <p:spPr>
            <a:xfrm>
              <a:off x="1029781" y="4528482"/>
              <a:ext cx="901065" cy="380365"/>
            </a:xfrm>
            <a:custGeom>
              <a:avLst/>
              <a:gdLst/>
              <a:ahLst/>
              <a:cxnLst/>
              <a:rect l="l" t="t" r="r" b="b"/>
              <a:pathLst>
                <a:path w="901064" h="380364">
                  <a:moveTo>
                    <a:pt x="597677" y="380135"/>
                  </a:moveTo>
                  <a:lnTo>
                    <a:pt x="597677" y="279387"/>
                  </a:lnTo>
                  <a:lnTo>
                    <a:pt x="0" y="279387"/>
                  </a:lnTo>
                  <a:lnTo>
                    <a:pt x="0" y="100748"/>
                  </a:lnTo>
                  <a:lnTo>
                    <a:pt x="597677" y="100748"/>
                  </a:lnTo>
                  <a:lnTo>
                    <a:pt x="597677" y="0"/>
                  </a:lnTo>
                  <a:lnTo>
                    <a:pt x="900613" y="190056"/>
                  </a:lnTo>
                  <a:lnTo>
                    <a:pt x="597677" y="38013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276303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03C9C-232A-B3EC-8455-8425B42FD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F8D107-02E3-0ECA-AC17-60008CEE6ECF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DD87A61D-FBC0-10DE-7F6C-28B42EF25E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Assistant de langue aux USA : </a:t>
            </a:r>
            <a:b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</a:b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Amity Institute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BB2949D8-8A60-EF57-B8D2-A42E422E2C9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B95A1377-5857-D09E-7930-284A2DD315EE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9DCA4FF8-A3D1-60B5-8B41-8797684630D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45067C8E-0A08-0C94-4506-AF60776D08EE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DADB5BC8-288D-93E0-AAD2-F14F2DE946F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pic>
        <p:nvPicPr>
          <p:cNvPr id="7" name="object 2">
            <a:extLst>
              <a:ext uri="{FF2B5EF4-FFF2-40B4-BE49-F238E27FC236}">
                <a16:creationId xmlns:a16="http://schemas.microsoft.com/office/drawing/2014/main" id="{E027F85D-B053-2901-F4D6-FDA62BB32DB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11082" y="2045226"/>
            <a:ext cx="2617655" cy="1854636"/>
          </a:xfrm>
          <a:prstGeom prst="rect">
            <a:avLst/>
          </a:prstGeom>
        </p:spPr>
      </p:pic>
      <p:pic>
        <p:nvPicPr>
          <p:cNvPr id="10" name="object 4">
            <a:extLst>
              <a:ext uri="{FF2B5EF4-FFF2-40B4-BE49-F238E27FC236}">
                <a16:creationId xmlns:a16="http://schemas.microsoft.com/office/drawing/2014/main" id="{415D508A-B807-654E-B43F-BE4D54C32DA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32612" y="4523737"/>
            <a:ext cx="3180172" cy="1598440"/>
          </a:xfrm>
          <a:prstGeom prst="rect">
            <a:avLst/>
          </a:prstGeom>
        </p:spPr>
      </p:pic>
      <p:sp>
        <p:nvSpPr>
          <p:cNvPr id="12" name="object 5">
            <a:extLst>
              <a:ext uri="{FF2B5EF4-FFF2-40B4-BE49-F238E27FC236}">
                <a16:creationId xmlns:a16="http://schemas.microsoft.com/office/drawing/2014/main" id="{8FAD5A7C-0C63-8BEE-4A71-5AFAD9BF3EDE}"/>
              </a:ext>
            </a:extLst>
          </p:cNvPr>
          <p:cNvSpPr/>
          <p:nvPr/>
        </p:nvSpPr>
        <p:spPr>
          <a:xfrm flipV="1">
            <a:off x="5105212" y="2181877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1870A13C-67C0-8FF6-E58A-905469CB7B4A}"/>
              </a:ext>
            </a:extLst>
          </p:cNvPr>
          <p:cNvSpPr/>
          <p:nvPr/>
        </p:nvSpPr>
        <p:spPr>
          <a:xfrm flipV="1">
            <a:off x="5105212" y="2804395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28883E64-7671-3270-ECAB-6CE6E6173C7C}"/>
              </a:ext>
            </a:extLst>
          </p:cNvPr>
          <p:cNvSpPr/>
          <p:nvPr/>
        </p:nvSpPr>
        <p:spPr>
          <a:xfrm flipV="1">
            <a:off x="5105212" y="3426913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2F57B6B9-83C4-FA45-4572-60BABD544A75}"/>
              </a:ext>
            </a:extLst>
          </p:cNvPr>
          <p:cNvSpPr/>
          <p:nvPr/>
        </p:nvSpPr>
        <p:spPr>
          <a:xfrm flipV="1">
            <a:off x="2065388" y="4557796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5">
            <a:extLst>
              <a:ext uri="{FF2B5EF4-FFF2-40B4-BE49-F238E27FC236}">
                <a16:creationId xmlns:a16="http://schemas.microsoft.com/office/drawing/2014/main" id="{B82EDD38-EC51-4350-157F-CEE5E14CA990}"/>
              </a:ext>
            </a:extLst>
          </p:cNvPr>
          <p:cNvSpPr/>
          <p:nvPr/>
        </p:nvSpPr>
        <p:spPr>
          <a:xfrm flipV="1">
            <a:off x="2065388" y="5065314"/>
            <a:ext cx="238024" cy="238024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52908" y="266699"/>
                </a:moveTo>
                <a:lnTo>
                  <a:pt x="120394" y="266699"/>
                </a:lnTo>
                <a:lnTo>
                  <a:pt x="107822" y="265429"/>
                </a:lnTo>
                <a:lnTo>
                  <a:pt x="59562" y="245364"/>
                </a:lnTo>
                <a:lnTo>
                  <a:pt x="22605" y="208407"/>
                </a:lnTo>
                <a:lnTo>
                  <a:pt x="2540" y="160147"/>
                </a:lnTo>
                <a:lnTo>
                  <a:pt x="0" y="133986"/>
                </a:lnTo>
                <a:lnTo>
                  <a:pt x="2540" y="107823"/>
                </a:lnTo>
                <a:lnTo>
                  <a:pt x="22605" y="59563"/>
                </a:lnTo>
                <a:lnTo>
                  <a:pt x="59562" y="22606"/>
                </a:lnTo>
                <a:lnTo>
                  <a:pt x="107822" y="2539"/>
                </a:lnTo>
                <a:lnTo>
                  <a:pt x="133985" y="0"/>
                </a:lnTo>
                <a:lnTo>
                  <a:pt x="160146" y="2539"/>
                </a:lnTo>
                <a:lnTo>
                  <a:pt x="208406" y="22606"/>
                </a:lnTo>
                <a:lnTo>
                  <a:pt x="245363" y="59563"/>
                </a:lnTo>
                <a:lnTo>
                  <a:pt x="265430" y="107823"/>
                </a:lnTo>
                <a:lnTo>
                  <a:pt x="266699" y="115062"/>
                </a:lnTo>
                <a:lnTo>
                  <a:pt x="266699" y="147574"/>
                </a:lnTo>
                <a:lnTo>
                  <a:pt x="257810" y="185293"/>
                </a:lnTo>
                <a:lnTo>
                  <a:pt x="237569" y="218995"/>
                </a:lnTo>
                <a:lnTo>
                  <a:pt x="208406" y="245364"/>
                </a:lnTo>
                <a:lnTo>
                  <a:pt x="160146" y="265429"/>
                </a:lnTo>
                <a:lnTo>
                  <a:pt x="152908" y="266699"/>
                </a:lnTo>
                <a:close/>
              </a:path>
            </a:pathLst>
          </a:custGeom>
          <a:solidFill>
            <a:srgbClr val="69AD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B7CE255-96D5-71CE-2554-593D8204F555}"/>
              </a:ext>
            </a:extLst>
          </p:cNvPr>
          <p:cNvSpPr txBox="1"/>
          <p:nvPr/>
        </p:nvSpPr>
        <p:spPr>
          <a:xfrm>
            <a:off x="5343236" y="2164018"/>
            <a:ext cx="5029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latin typeface="Arial"/>
                <a:cs typeface="Arial"/>
              </a:rPr>
              <a:t>Être inscrit à temps plein dans une université ;</a:t>
            </a:r>
          </a:p>
          <a:p>
            <a:endParaRPr lang="fr-FR" sz="1600" dirty="0">
              <a:latin typeface="Arial"/>
              <a:cs typeface="Arial"/>
            </a:endParaRPr>
          </a:p>
          <a:p>
            <a:r>
              <a:rPr lang="fr-FR" sz="1600" dirty="0">
                <a:latin typeface="Arial"/>
                <a:cs typeface="Arial"/>
              </a:rPr>
              <a:t>Assister le professeur dans les cours/travaux de groupe ;</a:t>
            </a:r>
          </a:p>
          <a:p>
            <a:r>
              <a:rPr lang="fr-FR" sz="1600" dirty="0">
                <a:latin typeface="Arial"/>
                <a:cs typeface="Arial"/>
              </a:rPr>
              <a:t>				</a:t>
            </a:r>
          </a:p>
          <a:p>
            <a:r>
              <a:rPr lang="fr-FR" sz="1600" dirty="0">
                <a:latin typeface="Arial"/>
                <a:cs typeface="Arial"/>
              </a:rPr>
              <a:t>Organiser des présentations culturelles ;</a:t>
            </a:r>
            <a:endParaRPr lang="fr-FR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A14EF84-7BA9-DA61-2553-31CDC865C464}"/>
              </a:ext>
            </a:extLst>
          </p:cNvPr>
          <p:cNvSpPr txBox="1"/>
          <p:nvPr/>
        </p:nvSpPr>
        <p:spPr>
          <a:xfrm>
            <a:off x="2303412" y="4536148"/>
            <a:ext cx="51006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latin typeface="Arial"/>
                <a:cs typeface="Arial"/>
              </a:rPr>
              <a:t>Participer à des activités extrascolaires ;</a:t>
            </a:r>
          </a:p>
          <a:p>
            <a:endParaRPr lang="fr-FR" sz="1600" dirty="0">
              <a:latin typeface="Arial"/>
              <a:cs typeface="Arial"/>
            </a:endParaRPr>
          </a:p>
          <a:p>
            <a:r>
              <a:rPr lang="fr-FR" sz="1600" dirty="0">
                <a:latin typeface="Arial"/>
                <a:cs typeface="Arial"/>
              </a:rPr>
              <a:t>Vivre dans une famille d'accueil américaine qui fournit </a:t>
            </a:r>
          </a:p>
          <a:p>
            <a:r>
              <a:rPr lang="fr-FR" sz="1600" dirty="0">
                <a:latin typeface="Arial"/>
                <a:cs typeface="Arial"/>
              </a:rPr>
              <a:t>gratuitement le logement et les repas quotidiens au stagiaire.</a:t>
            </a:r>
          </a:p>
          <a:p>
            <a:r>
              <a:rPr lang="fr-FR" sz="1600" dirty="0">
                <a:latin typeface="Arial"/>
                <a:cs typeface="Arial"/>
              </a:rPr>
              <a:t>Compensation de 350 $ par mois d’argent de poche.</a:t>
            </a: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ED7985C0-2FFB-7671-6895-A6355863B27C}"/>
              </a:ext>
            </a:extLst>
          </p:cNvPr>
          <p:cNvSpPr txBox="1"/>
          <p:nvPr/>
        </p:nvSpPr>
        <p:spPr>
          <a:xfrm>
            <a:off x="2153017" y="6441056"/>
            <a:ext cx="4108083" cy="284497"/>
          </a:xfrm>
          <a:prstGeom prst="rect">
            <a:avLst/>
          </a:prstGeom>
        </p:spPr>
        <p:txBody>
          <a:bodyPr vert="horz" wrap="square" lIns="0" tIns="7426" rIns="0" bIns="0" rtlCol="0">
            <a:spAutoFit/>
          </a:bodyPr>
          <a:lstStyle/>
          <a:p>
            <a:pPr marL="7426">
              <a:spcBef>
                <a:spcPts val="58"/>
              </a:spcBef>
            </a:pPr>
            <a:r>
              <a:rPr b="1" u="heavy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Informations</a:t>
            </a:r>
            <a:r>
              <a:rPr b="1" u="heavy" spc="-38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b="1" u="heavy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b="1" u="heavy" spc="-38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b="1" u="heavy" spc="-6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d.ollivier</a:t>
            </a:r>
            <a:r>
              <a:rPr b="1" spc="-6" dirty="0">
                <a:solidFill>
                  <a:srgbClr val="FF0000"/>
                </a:solidFill>
                <a:latin typeface="Arial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</a:t>
            </a:r>
            <a:r>
              <a:rPr b="1" u="heavy" spc="-6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icp.fr</a:t>
            </a:r>
            <a:endParaRPr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14419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91D555-8BB4-72CD-EA54-BD65858C4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E34DD1-59B9-AC74-0712-386B5A687940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638A1047-1A44-A398-28F2-04E5120BB0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86788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Etats concernés par Amity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74454E3-1BBC-32F8-E773-2622CAE9A7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25369950-1564-84CC-3BE1-C8CAF7B9DC8D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38008DEE-5273-673B-24A2-29D38BCA7E8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9275E492-4186-B51C-59C7-D2FB742E986E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98A075C4-2DC0-8605-FCC6-D4050045935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pic>
        <p:nvPicPr>
          <p:cNvPr id="7" name="object 2">
            <a:extLst>
              <a:ext uri="{FF2B5EF4-FFF2-40B4-BE49-F238E27FC236}">
                <a16:creationId xmlns:a16="http://schemas.microsoft.com/office/drawing/2014/main" id="{09C399B1-4B2C-9D19-B137-0CE3C081E28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14546" y="1724025"/>
            <a:ext cx="8067239" cy="395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3814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3612E-D54A-FD3C-AFAF-00D6AF1E2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C76F4CA-A4E8-9F6A-B1B1-C2F7DD9EBF4C}"/>
              </a:ext>
            </a:extLst>
          </p:cNvPr>
          <p:cNvSpPr/>
          <p:nvPr/>
        </p:nvSpPr>
        <p:spPr>
          <a:xfrm>
            <a:off x="0" y="0"/>
            <a:ext cx="1597506" cy="7562850"/>
          </a:xfrm>
          <a:prstGeom prst="rect">
            <a:avLst/>
          </a:prstGeom>
          <a:solidFill>
            <a:srgbClr val="582C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B96F451-3460-275F-B38F-0F13555ECB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4546" y="841295"/>
            <a:ext cx="394175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lang="fr-FR" dirty="0">
                <a:solidFill>
                  <a:srgbClr val="582C83"/>
                </a:solidFill>
                <a:latin typeface="Rockwell" panose="02060603020205020403" pitchFamily="18" charset="77"/>
              </a:rPr>
              <a:t>Merci de votre attention !</a:t>
            </a:r>
            <a:endParaRPr spc="-20" dirty="0">
              <a:solidFill>
                <a:srgbClr val="582C83"/>
              </a:solidFill>
              <a:latin typeface="Rockwell" panose="02060603020205020403" pitchFamily="18" charset="77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7E3175AA-DB78-9429-77B0-8577029519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777499" y="7013654"/>
            <a:ext cx="8914765" cy="6350"/>
          </a:xfrm>
          <a:custGeom>
            <a:avLst/>
            <a:gdLst/>
            <a:ahLst/>
            <a:cxnLst/>
            <a:rect l="l" t="t" r="r" b="b"/>
            <a:pathLst>
              <a:path w="8914765" h="6350">
                <a:moveTo>
                  <a:pt x="8914503" y="0"/>
                </a:moveTo>
                <a:lnTo>
                  <a:pt x="0" y="0"/>
                </a:lnTo>
                <a:lnTo>
                  <a:pt x="0" y="6350"/>
                </a:lnTo>
                <a:lnTo>
                  <a:pt x="8914503" y="6350"/>
                </a:lnTo>
                <a:lnTo>
                  <a:pt x="8914503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FF59CBB8-5F00-FAE1-91CE-A641B06DCD56}"/>
              </a:ext>
            </a:extLst>
          </p:cNvPr>
          <p:cNvSpPr txBox="1"/>
          <p:nvPr/>
        </p:nvSpPr>
        <p:spPr>
          <a:xfrm>
            <a:off x="1765274" y="7054626"/>
            <a:ext cx="6096026" cy="12952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CATHOLIQUE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fr-FR" sz="750" b="1" spc="-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b="1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</a:t>
            </a:r>
            <a:r>
              <a:rPr lang="fr-FR" sz="75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DIRECTION DES RELATIONS INTERNATIONALES</a:t>
            </a:r>
            <a:r>
              <a:rPr lang="fr-FR" sz="750" spc="-1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75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endParaRPr lang="fr-FR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DF1D809A-3A55-EE9B-DB4A-78C19E75FAF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7366" y="246174"/>
            <a:ext cx="614235" cy="626148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EB6532B3-A23B-07A3-41CA-0887C31A71C8}"/>
              </a:ext>
            </a:extLst>
          </p:cNvPr>
          <p:cNvSpPr/>
          <p:nvPr/>
        </p:nvSpPr>
        <p:spPr>
          <a:xfrm>
            <a:off x="899506" y="320512"/>
            <a:ext cx="539750" cy="208915"/>
          </a:xfrm>
          <a:custGeom>
            <a:avLst/>
            <a:gdLst/>
            <a:ahLst/>
            <a:cxnLst/>
            <a:rect l="l" t="t" r="r" b="b"/>
            <a:pathLst>
              <a:path w="539750" h="208915">
                <a:moveTo>
                  <a:pt x="236550" y="0"/>
                </a:moveTo>
                <a:lnTo>
                  <a:pt x="195517" y="7632"/>
                </a:lnTo>
                <a:lnTo>
                  <a:pt x="162204" y="28998"/>
                </a:lnTo>
                <a:lnTo>
                  <a:pt x="139845" y="61802"/>
                </a:lnTo>
                <a:lnTo>
                  <a:pt x="131673" y="103746"/>
                </a:lnTo>
                <a:lnTo>
                  <a:pt x="139021" y="145817"/>
                </a:lnTo>
                <a:lnTo>
                  <a:pt x="159888" y="178914"/>
                </a:lnTo>
                <a:lnTo>
                  <a:pt x="192511" y="200576"/>
                </a:lnTo>
                <a:lnTo>
                  <a:pt x="235127" y="208343"/>
                </a:lnTo>
                <a:lnTo>
                  <a:pt x="272805" y="202300"/>
                </a:lnTo>
                <a:lnTo>
                  <a:pt x="301852" y="185223"/>
                </a:lnTo>
                <a:lnTo>
                  <a:pt x="310826" y="172999"/>
                </a:lnTo>
                <a:lnTo>
                  <a:pt x="235127" y="172999"/>
                </a:lnTo>
                <a:lnTo>
                  <a:pt x="210887" y="168070"/>
                </a:lnTo>
                <a:lnTo>
                  <a:pt x="190631" y="154084"/>
                </a:lnTo>
                <a:lnTo>
                  <a:pt x="176736" y="132242"/>
                </a:lnTo>
                <a:lnTo>
                  <a:pt x="171576" y="103746"/>
                </a:lnTo>
                <a:lnTo>
                  <a:pt x="176758" y="75383"/>
                </a:lnTo>
                <a:lnTo>
                  <a:pt x="190809" y="53833"/>
                </a:lnTo>
                <a:lnTo>
                  <a:pt x="211487" y="40140"/>
                </a:lnTo>
                <a:lnTo>
                  <a:pt x="236550" y="35344"/>
                </a:lnTo>
                <a:lnTo>
                  <a:pt x="330314" y="35344"/>
                </a:lnTo>
                <a:lnTo>
                  <a:pt x="330314" y="29362"/>
                </a:lnTo>
                <a:lnTo>
                  <a:pt x="298970" y="29362"/>
                </a:lnTo>
                <a:lnTo>
                  <a:pt x="298970" y="27693"/>
                </a:lnTo>
                <a:lnTo>
                  <a:pt x="289422" y="18398"/>
                </a:lnTo>
                <a:lnTo>
                  <a:pt x="274070" y="9013"/>
                </a:lnTo>
                <a:lnTo>
                  <a:pt x="255992" y="2462"/>
                </a:lnTo>
                <a:lnTo>
                  <a:pt x="236550" y="0"/>
                </a:lnTo>
                <a:close/>
              </a:path>
              <a:path w="539750" h="208915">
                <a:moveTo>
                  <a:pt x="330314" y="124269"/>
                </a:moveTo>
                <a:lnTo>
                  <a:pt x="294690" y="124269"/>
                </a:lnTo>
                <a:lnTo>
                  <a:pt x="287711" y="146553"/>
                </a:lnTo>
                <a:lnTo>
                  <a:pt x="274743" y="161674"/>
                </a:lnTo>
                <a:lnTo>
                  <a:pt x="256859" y="170275"/>
                </a:lnTo>
                <a:lnTo>
                  <a:pt x="235127" y="172999"/>
                </a:lnTo>
                <a:lnTo>
                  <a:pt x="310826" y="172999"/>
                </a:lnTo>
                <a:lnTo>
                  <a:pt x="321333" y="158687"/>
                </a:lnTo>
                <a:lnTo>
                  <a:pt x="330314" y="124269"/>
                </a:lnTo>
                <a:close/>
              </a:path>
              <a:path w="539750" h="208915">
                <a:moveTo>
                  <a:pt x="330314" y="35344"/>
                </a:moveTo>
                <a:lnTo>
                  <a:pt x="236550" y="35344"/>
                </a:lnTo>
                <a:lnTo>
                  <a:pt x="263009" y="40366"/>
                </a:lnTo>
                <a:lnTo>
                  <a:pt x="281905" y="53084"/>
                </a:lnTo>
                <a:lnTo>
                  <a:pt x="293585" y="69971"/>
                </a:lnTo>
                <a:lnTo>
                  <a:pt x="298399" y="87502"/>
                </a:lnTo>
                <a:lnTo>
                  <a:pt x="330314" y="87502"/>
                </a:lnTo>
                <a:lnTo>
                  <a:pt x="330314" y="35344"/>
                </a:lnTo>
                <a:close/>
              </a:path>
              <a:path w="539750" h="208915">
                <a:moveTo>
                  <a:pt x="298970" y="27693"/>
                </a:moveTo>
                <a:lnTo>
                  <a:pt x="298970" y="29362"/>
                </a:lnTo>
                <a:lnTo>
                  <a:pt x="300685" y="29362"/>
                </a:lnTo>
                <a:lnTo>
                  <a:pt x="298970" y="27693"/>
                </a:lnTo>
                <a:close/>
              </a:path>
              <a:path w="539750" h="208915">
                <a:moveTo>
                  <a:pt x="330314" y="4279"/>
                </a:moveTo>
                <a:lnTo>
                  <a:pt x="298970" y="4279"/>
                </a:lnTo>
                <a:lnTo>
                  <a:pt x="298970" y="27693"/>
                </a:lnTo>
                <a:lnTo>
                  <a:pt x="300685" y="29362"/>
                </a:lnTo>
                <a:lnTo>
                  <a:pt x="330314" y="29362"/>
                </a:lnTo>
                <a:lnTo>
                  <a:pt x="330314" y="4279"/>
                </a:lnTo>
                <a:close/>
              </a:path>
              <a:path w="539750" h="208915">
                <a:moveTo>
                  <a:pt x="109727" y="173862"/>
                </a:moveTo>
                <a:lnTo>
                  <a:pt x="0" y="173862"/>
                </a:lnTo>
                <a:lnTo>
                  <a:pt x="0" y="204063"/>
                </a:lnTo>
                <a:lnTo>
                  <a:pt x="109727" y="204063"/>
                </a:lnTo>
                <a:lnTo>
                  <a:pt x="109727" y="173862"/>
                </a:lnTo>
                <a:close/>
              </a:path>
              <a:path w="539750" h="208915">
                <a:moveTo>
                  <a:pt x="72669" y="34493"/>
                </a:moveTo>
                <a:lnTo>
                  <a:pt x="37045" y="34493"/>
                </a:lnTo>
                <a:lnTo>
                  <a:pt x="37045" y="173862"/>
                </a:lnTo>
                <a:lnTo>
                  <a:pt x="72669" y="173862"/>
                </a:lnTo>
                <a:lnTo>
                  <a:pt x="72669" y="34493"/>
                </a:lnTo>
                <a:close/>
              </a:path>
              <a:path w="539750" h="208915">
                <a:moveTo>
                  <a:pt x="109727" y="4279"/>
                </a:moveTo>
                <a:lnTo>
                  <a:pt x="0" y="4279"/>
                </a:lnTo>
                <a:lnTo>
                  <a:pt x="0" y="34493"/>
                </a:lnTo>
                <a:lnTo>
                  <a:pt x="109727" y="34493"/>
                </a:lnTo>
                <a:lnTo>
                  <a:pt x="109727" y="4279"/>
                </a:lnTo>
                <a:close/>
              </a:path>
              <a:path w="539750" h="208915">
                <a:moveTo>
                  <a:pt x="470255" y="173862"/>
                </a:moveTo>
                <a:lnTo>
                  <a:pt x="360527" y="173862"/>
                </a:lnTo>
                <a:lnTo>
                  <a:pt x="360527" y="204063"/>
                </a:lnTo>
                <a:lnTo>
                  <a:pt x="470255" y="204063"/>
                </a:lnTo>
                <a:lnTo>
                  <a:pt x="470255" y="173862"/>
                </a:lnTo>
                <a:close/>
              </a:path>
              <a:path w="539750" h="208915">
                <a:moveTo>
                  <a:pt x="431787" y="34493"/>
                </a:moveTo>
                <a:lnTo>
                  <a:pt x="396151" y="34493"/>
                </a:lnTo>
                <a:lnTo>
                  <a:pt x="396151" y="173862"/>
                </a:lnTo>
                <a:lnTo>
                  <a:pt x="431787" y="173862"/>
                </a:lnTo>
                <a:lnTo>
                  <a:pt x="431787" y="127685"/>
                </a:lnTo>
                <a:lnTo>
                  <a:pt x="470547" y="127685"/>
                </a:lnTo>
                <a:lnTo>
                  <a:pt x="497917" y="123700"/>
                </a:lnTo>
                <a:lnTo>
                  <a:pt x="519784" y="111833"/>
                </a:lnTo>
                <a:lnTo>
                  <a:pt x="530177" y="97764"/>
                </a:lnTo>
                <a:lnTo>
                  <a:pt x="431787" y="97764"/>
                </a:lnTo>
                <a:lnTo>
                  <a:pt x="431787" y="34493"/>
                </a:lnTo>
                <a:close/>
              </a:path>
              <a:path w="539750" h="208915">
                <a:moveTo>
                  <a:pt x="470547" y="4279"/>
                </a:moveTo>
                <a:lnTo>
                  <a:pt x="362521" y="4279"/>
                </a:lnTo>
                <a:lnTo>
                  <a:pt x="362521" y="34493"/>
                </a:lnTo>
                <a:lnTo>
                  <a:pt x="464845" y="34493"/>
                </a:lnTo>
                <a:lnTo>
                  <a:pt x="481422" y="36893"/>
                </a:lnTo>
                <a:lnTo>
                  <a:pt x="493164" y="43433"/>
                </a:lnTo>
                <a:lnTo>
                  <a:pt x="500151" y="53127"/>
                </a:lnTo>
                <a:lnTo>
                  <a:pt x="502462" y="64985"/>
                </a:lnTo>
                <a:lnTo>
                  <a:pt x="500712" y="77201"/>
                </a:lnTo>
                <a:lnTo>
                  <a:pt x="494660" y="87680"/>
                </a:lnTo>
                <a:lnTo>
                  <a:pt x="483105" y="95007"/>
                </a:lnTo>
                <a:lnTo>
                  <a:pt x="464845" y="97764"/>
                </a:lnTo>
                <a:lnTo>
                  <a:pt x="530177" y="97764"/>
                </a:lnTo>
                <a:lnTo>
                  <a:pt x="534275" y="92217"/>
                </a:lnTo>
                <a:lnTo>
                  <a:pt x="539521" y="64985"/>
                </a:lnTo>
                <a:lnTo>
                  <a:pt x="534034" y="38184"/>
                </a:lnTo>
                <a:lnTo>
                  <a:pt x="519141" y="19240"/>
                </a:lnTo>
                <a:lnTo>
                  <a:pt x="497194" y="7993"/>
                </a:lnTo>
                <a:lnTo>
                  <a:pt x="470547" y="42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5" name="object 6">
            <a:extLst>
              <a:ext uri="{FF2B5EF4-FFF2-40B4-BE49-F238E27FC236}">
                <a16:creationId xmlns:a16="http://schemas.microsoft.com/office/drawing/2014/main" id="{FFA26BB1-1455-F704-3093-0C336323AC8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855" y="612203"/>
            <a:ext cx="469905" cy="185775"/>
          </a:xfrm>
          <a:prstGeom prst="rect">
            <a:avLst/>
          </a:prstGeom>
        </p:spPr>
      </p:pic>
      <p:pic>
        <p:nvPicPr>
          <p:cNvPr id="6" name="object 5">
            <a:extLst>
              <a:ext uri="{FF2B5EF4-FFF2-40B4-BE49-F238E27FC236}">
                <a16:creationId xmlns:a16="http://schemas.microsoft.com/office/drawing/2014/main" id="{286ADA26-EF73-310C-628E-543CDA1C5DF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85423" y="1362075"/>
            <a:ext cx="4259114" cy="558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60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31F2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1027008643984AA49D0C6D50305162" ma:contentTypeVersion="19" ma:contentTypeDescription="Crée un document." ma:contentTypeScope="" ma:versionID="d536f7bb1b2e5af532af7d39113d62f3">
  <xsd:schema xmlns:xsd="http://www.w3.org/2001/XMLSchema" xmlns:xs="http://www.w3.org/2001/XMLSchema" xmlns:p="http://schemas.microsoft.com/office/2006/metadata/properties" xmlns:ns2="e422af67-fa13-450a-add2-3561f4468fc2" xmlns:ns3="f1234ff8-fe96-4503-a461-3ea8ac990f0a" targetNamespace="http://schemas.microsoft.com/office/2006/metadata/properties" ma:root="true" ma:fieldsID="de963289635f4c20eae6b72e6dd81ea7" ns2:_="" ns3:_="">
    <xsd:import namespace="e422af67-fa13-450a-add2-3561f4468fc2"/>
    <xsd:import namespace="f1234ff8-fe96-4503-a461-3ea8ac990f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22af67-fa13-450a-add2-3561f4468f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1f992f3f-3900-43ae-8a26-705a5ce5d7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234ff8-fe96-4503-a461-3ea8ac990f0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d0c92cd-1966-455b-b36e-ff7c9a17c158}" ma:internalName="TaxCatchAll" ma:showField="CatchAllData" ma:web="f1234ff8-fe96-4503-a461-3ea8ac990f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1234ff8-fe96-4503-a461-3ea8ac990f0a" xsi:nil="true"/>
    <lcf76f155ced4ddcb4097134ff3c332f xmlns="e422af67-fa13-450a-add2-3561f4468fc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FBEE93B-4540-467E-A96A-A2D2F2802A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30ABA4-A238-4C79-8FE2-4871BD5EB5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22af67-fa13-450a-add2-3561f4468fc2"/>
    <ds:schemaRef ds:uri="f1234ff8-fe96-4503-a461-3ea8ac990f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E4A17BA-7DBF-4048-BE0C-5005E7EAE4FC}">
  <ds:schemaRefs>
    <ds:schemaRef ds:uri="f1234ff8-fe96-4503-a461-3ea8ac990f0a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  <ds:schemaRef ds:uri="e422af67-fa13-450a-add2-3561f4468fc2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9890</TotalTime>
  <Words>2636</Words>
  <Application>Microsoft Office PowerPoint</Application>
  <PresentationFormat>Personnalisé</PresentationFormat>
  <Paragraphs>407</Paragraphs>
  <Slides>38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5" baseType="lpstr">
      <vt:lpstr>Aptos</vt:lpstr>
      <vt:lpstr>Arial</vt:lpstr>
      <vt:lpstr>Arial Narrow</vt:lpstr>
      <vt:lpstr>DINOT-BoldItalic</vt:lpstr>
      <vt:lpstr>Marselis Slab Pro</vt:lpstr>
      <vt:lpstr>Rockwell</vt:lpstr>
      <vt:lpstr>Office Theme</vt:lpstr>
      <vt:lpstr>Présentation PowerPoint</vt:lpstr>
      <vt:lpstr>La DRI à votre disposition pour vous aider</vt:lpstr>
      <vt:lpstr>Mobilités de l’ICP</vt:lpstr>
      <vt:lpstr>Septembre 2026 - Juillet 2027</vt:lpstr>
      <vt:lpstr>Partir avec l’ICP</vt:lpstr>
      <vt:lpstr>Mobilités d’études</vt:lpstr>
      <vt:lpstr>Les différents types d’accords internationaux</vt:lpstr>
      <vt:lpstr>Choisir sa destination : Site ICP : onglet « international » </vt:lpstr>
      <vt:lpstr>Mappemonde</vt:lpstr>
      <vt:lpstr>Naviguer sur la mappemonde : 1. Par discipline</vt:lpstr>
      <vt:lpstr>Naviguer sur la mappemonde : 2. Par Faculté</vt:lpstr>
      <vt:lpstr>Sur le site des facultés des universités partenaires</vt:lpstr>
      <vt:lpstr>Crédits hors Europe : équivalences</vt:lpstr>
      <vt:lpstr>Tableau des équivalences de crédits sur liens et documents</vt:lpstr>
      <vt:lpstr>Niveaux de langue</vt:lpstr>
      <vt:lpstr>Présentation PowerPoint</vt:lpstr>
      <vt:lpstr>Certification TOEFL ou IELTS</vt:lpstr>
      <vt:lpstr>Codes TOEFL</vt:lpstr>
      <vt:lpstr>Budget</vt:lpstr>
      <vt:lpstr>Aides financières à la mobilité</vt:lpstr>
      <vt:lpstr>1. Bourses Erasmus + pour mobilités d’études</vt:lpstr>
      <vt:lpstr>Montant des bourses Erasmus+ versées en 2026/27</vt:lpstr>
      <vt:lpstr>2. Bourses ICP International pour mobilités d’études</vt:lpstr>
      <vt:lpstr>Logement</vt:lpstr>
      <vt:lpstr>Handicap</vt:lpstr>
      <vt:lpstr>Bourses de stages</vt:lpstr>
      <vt:lpstr>A retenir !!</vt:lpstr>
      <vt:lpstr>Réunion formulaire de candidature</vt:lpstr>
      <vt:lpstr>Réunion programme MICEFA - USA/Canada</vt:lpstr>
      <vt:lpstr>Réunion devenir assistant de langue française -  France Education International</vt:lpstr>
      <vt:lpstr>Réunions avec deux universités américaines - San Francisco State University  - University of California, Berkeley </vt:lpstr>
      <vt:lpstr>Communication des résultats</vt:lpstr>
      <vt:lpstr>Stage à l’étranger MEAE</vt:lpstr>
      <vt:lpstr>Assistant de langue, une année :  France Education International</vt:lpstr>
      <vt:lpstr>Assistant de langue, une année :  France Education International</vt:lpstr>
      <vt:lpstr>Assistant de langue aux USA :  Amity Institute</vt:lpstr>
      <vt:lpstr>Etats concernés par Amity</vt:lpstr>
      <vt:lpstr>Merci de votre attention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COLLET Suzanne</cp:lastModifiedBy>
  <cp:revision>71</cp:revision>
  <cp:lastPrinted>2026-09-14T14:44:00Z</cp:lastPrinted>
  <dcterms:created xsi:type="dcterms:W3CDTF">2025-08-28T12:57:02Z</dcterms:created>
  <dcterms:modified xsi:type="dcterms:W3CDTF">2026-10-01T08:15:46Z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2025-08-28T00:00:00Z</vt:filetime>
  </property>
  <property fmtid="{D5CDD505-2E9C-101B-9397-08002B2CF9AE}" pid="3" name="Creator">
    <vt:lpwstr>Adobe InDesign 20.5 (Macintosh)</vt:lpwstr>
  </property>
  <property fmtid="{D5CDD505-2E9C-101B-9397-08002B2CF9AE}" pid="4" name="LastSaved">
    <vt:filetime>2025-08-28T00:00:00Z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0x010100F01027008643984AA49D0C6D50305162</vt:lpwstr>
  </property>
</Properties>
</file>