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</p:sldMasterIdLst>
  <p:notesMasterIdLst>
    <p:notesMasterId r:id="rId27"/>
  </p:notesMasterIdLst>
  <p:handoutMasterIdLst>
    <p:handoutMasterId r:id="rId28"/>
  </p:handoutMasterIdLst>
  <p:sldIdLst>
    <p:sldId id="256" r:id="rId6"/>
    <p:sldId id="308" r:id="rId7"/>
    <p:sldId id="303" r:id="rId8"/>
    <p:sldId id="316" r:id="rId9"/>
    <p:sldId id="315" r:id="rId10"/>
    <p:sldId id="288" r:id="rId11"/>
    <p:sldId id="334" r:id="rId12"/>
    <p:sldId id="292" r:id="rId13"/>
    <p:sldId id="294" r:id="rId14"/>
    <p:sldId id="299" r:id="rId15"/>
    <p:sldId id="280" r:id="rId16"/>
    <p:sldId id="282" r:id="rId17"/>
    <p:sldId id="301" r:id="rId18"/>
    <p:sldId id="314" r:id="rId19"/>
    <p:sldId id="302" r:id="rId20"/>
    <p:sldId id="281" r:id="rId21"/>
    <p:sldId id="297" r:id="rId22"/>
    <p:sldId id="307" r:id="rId23"/>
    <p:sldId id="335" r:id="rId24"/>
    <p:sldId id="304" r:id="rId25"/>
    <p:sldId id="333" r:id="rId26"/>
  </p:sldIdLst>
  <p:sldSz cx="10688638" cy="7562850"/>
  <p:notesSz cx="6797675" cy="9926638"/>
  <p:defaultTextStyle>
    <a:defPPr>
      <a:defRPr lang="fr-FR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A831"/>
    <a:srgbClr val="84B3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63" y="77"/>
      </p:cViewPr>
      <p:guideLst>
        <p:guide orient="horz" pos="2382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28" tIns="45713" rIns="91428" bIns="4571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837" y="0"/>
            <a:ext cx="2945659" cy="496332"/>
          </a:xfrm>
          <a:prstGeom prst="rect">
            <a:avLst/>
          </a:prstGeom>
        </p:spPr>
        <p:txBody>
          <a:bodyPr vert="horz" lIns="91428" tIns="45713" rIns="91428" bIns="45713" rtlCol="0"/>
          <a:lstStyle>
            <a:lvl1pPr algn="r">
              <a:defRPr sz="1200"/>
            </a:lvl1pPr>
          </a:lstStyle>
          <a:p>
            <a:fld id="{2BA78157-86EB-4851-913D-CCDF1CE47F28}" type="datetimeFigureOut">
              <a:rPr lang="fr-FR" smtClean="0"/>
              <a:t>17/10/2023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009"/>
            <a:ext cx="2945659" cy="496332"/>
          </a:xfrm>
          <a:prstGeom prst="rect">
            <a:avLst/>
          </a:prstGeom>
        </p:spPr>
        <p:txBody>
          <a:bodyPr vert="horz" lIns="91428" tIns="45713" rIns="91428" bIns="4571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837" y="9428009"/>
            <a:ext cx="2945659" cy="496332"/>
          </a:xfrm>
          <a:prstGeom prst="rect">
            <a:avLst/>
          </a:prstGeom>
        </p:spPr>
        <p:txBody>
          <a:bodyPr vert="horz" lIns="91428" tIns="45713" rIns="91428" bIns="45713" rtlCol="0" anchor="b"/>
          <a:lstStyle>
            <a:lvl1pPr algn="r">
              <a:defRPr sz="1200"/>
            </a:lvl1pPr>
          </a:lstStyle>
          <a:p>
            <a:fld id="{C3EBE8D0-BB42-40F4-B07F-763BBD7F24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1273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28" tIns="45713" rIns="91428" bIns="45713" rtlCol="0"/>
          <a:lstStyle>
            <a:lvl1pPr algn="l">
              <a:defRPr sz="1200">
                <a:latin typeface="DINPro-Medium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837" y="0"/>
            <a:ext cx="2945659" cy="496332"/>
          </a:xfrm>
          <a:prstGeom prst="rect">
            <a:avLst/>
          </a:prstGeom>
        </p:spPr>
        <p:txBody>
          <a:bodyPr vert="horz" lIns="91428" tIns="45713" rIns="91428" bIns="45713" rtlCol="0"/>
          <a:lstStyle>
            <a:lvl1pPr algn="r">
              <a:defRPr sz="1200">
                <a:latin typeface="DINPro-Medium"/>
              </a:defRPr>
            </a:lvl1pPr>
          </a:lstStyle>
          <a:p>
            <a:fld id="{0978BA78-CC63-1745-8ED7-98E352392847}" type="datetimeFigureOut">
              <a:rPr lang="fr-FR" smtClean="0"/>
              <a:pPr/>
              <a:t>17/10/2023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3" rIns="91428" bIns="45713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28" tIns="45713" rIns="91428" bIns="45713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009"/>
            <a:ext cx="2945659" cy="496332"/>
          </a:xfrm>
          <a:prstGeom prst="rect">
            <a:avLst/>
          </a:prstGeom>
        </p:spPr>
        <p:txBody>
          <a:bodyPr vert="horz" lIns="91428" tIns="45713" rIns="91428" bIns="45713" rtlCol="0" anchor="b"/>
          <a:lstStyle>
            <a:lvl1pPr algn="l">
              <a:defRPr sz="1200">
                <a:latin typeface="DINPro-Medium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837" y="9428009"/>
            <a:ext cx="2945659" cy="496332"/>
          </a:xfrm>
          <a:prstGeom prst="rect">
            <a:avLst/>
          </a:prstGeom>
        </p:spPr>
        <p:txBody>
          <a:bodyPr vert="horz" lIns="91428" tIns="45713" rIns="91428" bIns="45713" rtlCol="0" anchor="b"/>
          <a:lstStyle>
            <a:lvl1pPr algn="r">
              <a:defRPr sz="1200">
                <a:latin typeface="DINPro-Medium"/>
              </a:defRPr>
            </a:lvl1pPr>
          </a:lstStyle>
          <a:p>
            <a:fld id="{A0867AC9-2B76-624F-A44C-3EA1BA384FA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9200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DINPro-Medium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DINPro-Medium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DINPro-Medium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DINPro-Medium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DINPro-Medium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67AC9-2B76-624F-A44C-3EA1BA384FA4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5861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30422" y="1704592"/>
            <a:ext cx="9085342" cy="1621111"/>
          </a:xfrm>
        </p:spPr>
        <p:txBody>
          <a:bodyPr anchor="b">
            <a:normAutofit/>
          </a:bodyPr>
          <a:lstStyle>
            <a:lvl1pPr algn="l">
              <a:defRPr sz="6200">
                <a:solidFill>
                  <a:srgbClr val="84B317"/>
                </a:solidFill>
                <a:latin typeface="DINCond-Bold"/>
                <a:cs typeface="DINCond-Bold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30422" y="3504043"/>
            <a:ext cx="9085342" cy="1932728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84B317"/>
                </a:solidFill>
                <a:latin typeface="Calvert MT Std"/>
                <a:cs typeface="Calvert MT Std"/>
              </a:defRPr>
            </a:lvl1pPr>
            <a:lvl2pPr marL="497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435959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30421" y="224669"/>
            <a:ext cx="9690386" cy="951538"/>
          </a:xfrm>
        </p:spPr>
        <p:txBody>
          <a:bodyPr anchor="b">
            <a:normAutofit/>
          </a:bodyPr>
          <a:lstStyle>
            <a:lvl1pPr algn="l">
              <a:defRPr sz="6200">
                <a:solidFill>
                  <a:schemeClr val="bg1"/>
                </a:solidFill>
                <a:latin typeface="DINCond-Bold"/>
                <a:cs typeface="DINCond-Bold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0421" y="1140447"/>
            <a:ext cx="9690385" cy="6278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  <a:latin typeface="DINCond-Bold"/>
                <a:cs typeface="DINCond-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067" y="6843755"/>
            <a:ext cx="3386138" cy="401638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DINCond-Bold"/>
                <a:cs typeface="DINCond-Bold"/>
              </a:defRPr>
            </a:lvl1pPr>
            <a:lvl2pPr>
              <a:defRPr lang="fr-FR" sz="900" kern="1200" dirty="0">
                <a:solidFill>
                  <a:schemeClr val="tx1"/>
                </a:solidFill>
                <a:latin typeface="DINPro-Medium"/>
                <a:ea typeface="+mn-ea"/>
                <a:cs typeface="+mn-cs"/>
              </a:defRPr>
            </a:lvl2pPr>
          </a:lstStyle>
          <a:p>
            <a:pPr marL="182563" lvl="1" defTabSz="457200">
              <a:spcBef>
                <a:spcPct val="20000"/>
              </a:spcBef>
            </a:pPr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430212" y="2275840"/>
            <a:ext cx="9690595" cy="4378960"/>
          </a:xfrm>
          <a:prstGeom prst="rect">
            <a:avLst/>
          </a:prstGeom>
        </p:spPr>
        <p:txBody>
          <a:bodyPr/>
          <a:lstStyle>
            <a:lvl1pPr marL="182563" indent="-182563">
              <a:defRPr sz="2000"/>
            </a:lvl1pPr>
            <a:lvl2pPr marL="182563" indent="0">
              <a:buNone/>
              <a:defRPr sz="1400"/>
            </a:lvl2pPr>
            <a:lvl3pPr marL="355600" indent="-173038">
              <a:defRPr lang="fr-FR" sz="1300" kern="1200" dirty="0" smtClean="0">
                <a:solidFill>
                  <a:schemeClr val="tx1"/>
                </a:solidFill>
                <a:latin typeface="DINPro-Regular"/>
                <a:ea typeface="+mn-ea"/>
                <a:cs typeface="DINPro-Regular"/>
              </a:defRPr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" y="6843755"/>
            <a:ext cx="468920" cy="401638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DINCond-Bold"/>
                <a:cs typeface="DINCond-Bold"/>
              </a:defRPr>
            </a:lvl1pPr>
            <a:lvl2pPr algn="r">
              <a:defRPr lang="fr-FR" sz="900" kern="1200" smtClean="0">
                <a:solidFill>
                  <a:schemeClr val="bg1"/>
                </a:solidFill>
                <a:latin typeface="DINPro-Medium"/>
                <a:ea typeface="+mn-ea"/>
                <a:cs typeface="+mn-cs"/>
              </a:defRPr>
            </a:lvl2pPr>
          </a:lstStyle>
          <a:p>
            <a:pPr marL="182563" lvl="1" defTabSz="457200">
              <a:spcBef>
                <a:spcPct val="20000"/>
              </a:spcBef>
            </a:pPr>
            <a:fld id="{85E27299-B244-E241-9CE9-56C10829D7A4}" type="slidenum">
              <a:rPr lang="fr-FR" smtClean="0"/>
              <a:pPr marL="182563" lvl="1" defTabSz="457200">
                <a:spcBef>
                  <a:spcPct val="20000"/>
                </a:spcBef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886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430421" y="1140447"/>
            <a:ext cx="9690385" cy="6278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  <a:latin typeface="DINCond-Bold"/>
                <a:cs typeface="DINCond-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067" y="6843755"/>
            <a:ext cx="3386138" cy="401638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DINCond-Bold"/>
                <a:cs typeface="DINCond-Bold"/>
              </a:defRPr>
            </a:lvl1pPr>
            <a:lvl2pPr>
              <a:defRPr lang="fr-FR" sz="900" kern="1200" dirty="0">
                <a:solidFill>
                  <a:schemeClr val="tx1"/>
                </a:solidFill>
                <a:latin typeface="DINPro-Medium"/>
                <a:ea typeface="+mn-ea"/>
                <a:cs typeface="+mn-cs"/>
              </a:defRPr>
            </a:lvl2pPr>
          </a:lstStyle>
          <a:p>
            <a:pPr marL="182563" lvl="1" defTabSz="457200">
              <a:spcBef>
                <a:spcPct val="20000"/>
              </a:spcBef>
            </a:pPr>
            <a:endParaRPr lang="fr-FR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" y="6843755"/>
            <a:ext cx="468920" cy="401638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DINCond-Bold"/>
                <a:cs typeface="DINCond-Bold"/>
              </a:defRPr>
            </a:lvl1pPr>
            <a:lvl2pPr algn="r">
              <a:defRPr lang="fr-FR" sz="900" kern="1200" smtClean="0">
                <a:solidFill>
                  <a:schemeClr val="bg1"/>
                </a:solidFill>
                <a:latin typeface="DINPro-Medium"/>
                <a:ea typeface="+mn-ea"/>
                <a:cs typeface="+mn-cs"/>
              </a:defRPr>
            </a:lvl2pPr>
          </a:lstStyle>
          <a:p>
            <a:pPr marL="182563" lvl="1" defTabSz="457200">
              <a:spcBef>
                <a:spcPct val="20000"/>
              </a:spcBef>
            </a:pPr>
            <a:fld id="{85E27299-B244-E241-9CE9-56C10829D7A4}" type="slidenum">
              <a:rPr lang="fr-FR" smtClean="0"/>
              <a:pPr marL="182563" lvl="1" defTabSz="457200">
                <a:spcBef>
                  <a:spcPct val="20000"/>
                </a:spcBef>
              </a:pPr>
              <a:t>‹N°›</a:t>
            </a:fld>
            <a:endParaRPr lang="fr-FR"/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3979958" y="2275840"/>
            <a:ext cx="6140849" cy="4378960"/>
          </a:xfrm>
          <a:prstGeom prst="rect">
            <a:avLst/>
          </a:prstGeom>
        </p:spPr>
        <p:txBody>
          <a:bodyPr/>
          <a:lstStyle>
            <a:lvl1pPr marL="182563" indent="-182563">
              <a:defRPr sz="2000"/>
            </a:lvl1pPr>
            <a:lvl2pPr marL="182563" indent="0">
              <a:buNone/>
              <a:defRPr sz="1400"/>
            </a:lvl2pPr>
            <a:lvl3pPr marL="355600" indent="-173038">
              <a:defRPr lang="fr-FR" sz="1300" kern="1200" dirty="0" smtClean="0">
                <a:solidFill>
                  <a:schemeClr val="tx1"/>
                </a:solidFill>
                <a:latin typeface="DINPro-Regular"/>
                <a:ea typeface="+mn-ea"/>
                <a:cs typeface="DINPro-Regular"/>
              </a:defRPr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marL="355600" lvl="2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fr-FR"/>
              <a:t>Troisième niveau</a:t>
            </a:r>
          </a:p>
        </p:txBody>
      </p:sp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430421" y="224669"/>
            <a:ext cx="9690386" cy="951538"/>
          </a:xfrm>
        </p:spPr>
        <p:txBody>
          <a:bodyPr anchor="b">
            <a:normAutofit/>
          </a:bodyPr>
          <a:lstStyle>
            <a:lvl1pPr algn="l">
              <a:defRPr sz="6200">
                <a:solidFill>
                  <a:schemeClr val="bg1"/>
                </a:solidFill>
                <a:latin typeface="DINCond-Bold"/>
                <a:cs typeface="DINCond-Bold"/>
              </a:defRPr>
            </a:lvl1pPr>
          </a:lstStyle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52192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8075-934F-47DC-BA99-31234E2C3BC4}" type="datetimeFigureOut">
              <a:rPr lang="fr-FR" smtClean="0"/>
              <a:t>17/10/2023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136C-7F1E-42FD-954B-9236BA6FED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565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30422" y="1704592"/>
            <a:ext cx="9085342" cy="1621111"/>
          </a:xfrm>
        </p:spPr>
        <p:txBody>
          <a:bodyPr anchor="b">
            <a:normAutofit/>
          </a:bodyPr>
          <a:lstStyle>
            <a:lvl1pPr algn="l">
              <a:defRPr sz="6200">
                <a:solidFill>
                  <a:srgbClr val="84B317"/>
                </a:solidFill>
                <a:latin typeface="DINCond-Bold"/>
                <a:cs typeface="DINCond-Bold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30422" y="3504043"/>
            <a:ext cx="9085342" cy="1932728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84B317"/>
                </a:solidFill>
                <a:latin typeface="Calvert MT Std"/>
                <a:cs typeface="Calvert MT Std"/>
              </a:defRPr>
            </a:lvl1pPr>
            <a:lvl2pPr marL="497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297883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ov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06" y="0"/>
            <a:ext cx="10701844" cy="7567906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99551" tIns="49775" rIns="99551" bIns="49775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432" y="1764667"/>
            <a:ext cx="9619774" cy="4991131"/>
          </a:xfrm>
          <a:prstGeom prst="rect">
            <a:avLst/>
          </a:prstGeom>
        </p:spPr>
        <p:txBody>
          <a:bodyPr vert="horz" lIns="99551" tIns="49775" rIns="99551" bIns="49775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8905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9775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DINPro-Medium"/>
          <a:ea typeface="+mj-ea"/>
          <a:cs typeface="+mj-cs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DINPro-Medium"/>
          <a:ea typeface="+mn-ea"/>
          <a:cs typeface="+mn-cs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DINPro-Medium"/>
          <a:ea typeface="+mn-ea"/>
          <a:cs typeface="+mn-cs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DINPro-Medium"/>
          <a:ea typeface="+mn-ea"/>
          <a:cs typeface="+mn-cs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DINPro-Medium"/>
          <a:ea typeface="+mn-ea"/>
          <a:cs typeface="+mn-cs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DINPro-Medium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interieur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4695" cy="756285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DINPro-Medium"/>
              </a:defRPr>
            </a:lvl1pPr>
          </a:lstStyle>
          <a:p>
            <a:fld id="{9157BDA0-C842-C84A-8292-7ED14FB651B0}" type="datetimeFigureOut">
              <a:rPr lang="fr-FR" smtClean="0"/>
              <a:pPr/>
              <a:t>17/10/2023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DINPro-Medium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DINPro-Medium"/>
              </a:defRPr>
            </a:lvl1pPr>
          </a:lstStyle>
          <a:p>
            <a:fld id="{85E27299-B244-E241-9CE9-56C10829D7A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"/>
          </p:nvPr>
        </p:nvSpPr>
        <p:spPr>
          <a:xfrm>
            <a:off x="534432" y="1764667"/>
            <a:ext cx="9619774" cy="4991131"/>
          </a:xfrm>
          <a:prstGeom prst="rect">
            <a:avLst/>
          </a:prstGeom>
        </p:spPr>
        <p:txBody>
          <a:bodyPr vert="horz" lIns="99551" tIns="49775" rIns="99551" bIns="49775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6392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9" r:id="rId2"/>
    <p:sldLayoutId id="2147483660" r:id="rId3"/>
    <p:sldLayoutId id="2147483661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DINPro-Medium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DINPro-Medium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DINPro-Medium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DINPro-Medium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DINPro-Medium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DINPro-Medium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international.monde@icp.fr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International.monde@icp.fr" TargetMode="External"/><Relationship Id="rId2" Type="http://schemas.openxmlformats.org/officeDocument/2006/relationships/hyperlink" Target="mailto:International.europe@icp.fr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International@icp.f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ation.icp.fr/course/index.php?categoryid=1396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30421" y="364068"/>
            <a:ext cx="9484759" cy="3344332"/>
          </a:xfrm>
        </p:spPr>
        <p:txBody>
          <a:bodyPr>
            <a:normAutofit fontScale="90000"/>
          </a:bodyPr>
          <a:lstStyle/>
          <a:p>
            <a:pPr algn="ctr"/>
            <a:br>
              <a:rPr 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br>
              <a:rPr 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br>
              <a:rPr 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br>
              <a:rPr 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br>
              <a:rPr 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 mobilité internationale </a:t>
            </a:r>
            <a:br>
              <a:rPr 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des étudiants</a:t>
            </a:r>
            <a:br>
              <a:rPr lang="fr-FR"/>
            </a:b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0421" y="3784458"/>
            <a:ext cx="9085342" cy="2271917"/>
          </a:xfrm>
        </p:spPr>
        <p:txBody>
          <a:bodyPr>
            <a:normAutofit/>
          </a:bodyPr>
          <a:lstStyle/>
          <a:p>
            <a:pPr algn="ctr"/>
            <a:r>
              <a:rPr lang="fr-FR" sz="32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DRI - Direction des Relations Internationales</a:t>
            </a:r>
          </a:p>
          <a:p>
            <a:pPr algn="ctr"/>
            <a:r>
              <a:rPr lang="fr-FR" sz="32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Institut Catholique de Paris</a:t>
            </a:r>
          </a:p>
          <a:p>
            <a:endParaRPr lang="fr-FR" sz="3200" b="1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fr-FR" b="1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83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504496" y="1877568"/>
            <a:ext cx="4740164" cy="365087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800" b="1" u="sng">
                <a:latin typeface="Calibri" panose="020F0502020204030204" pitchFamily="34" charset="0"/>
              </a:rPr>
              <a:t>Bourse ICP INTERNATIONAL </a:t>
            </a:r>
            <a:endParaRPr lang="fr-FR" sz="2400" b="1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fr-FR" sz="2400" b="1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fr-FR" b="1">
                <a:latin typeface="Calibri" panose="020F0502020204030204" pitchFamily="34" charset="0"/>
              </a:rPr>
              <a:t>Accessible pour </a:t>
            </a:r>
            <a:r>
              <a:rPr lang="fr-FR">
                <a:latin typeface="Calibri" panose="020F0502020204030204" pitchFamily="34" charset="0"/>
              </a:rPr>
              <a:t>toutes les mobilités </a:t>
            </a:r>
          </a:p>
          <a:p>
            <a:pPr marL="0" indent="0" algn="just">
              <a:buNone/>
            </a:pPr>
            <a:endParaRPr lang="fr-FR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fr-FR" b="1">
                <a:latin typeface="Calibri" panose="020F0502020204030204" pitchFamily="34" charset="0"/>
              </a:rPr>
              <a:t>Critères d’éligibilité: </a:t>
            </a:r>
          </a:p>
          <a:p>
            <a:pPr marL="0" indent="0" algn="just">
              <a:buNone/>
            </a:pPr>
            <a:r>
              <a:rPr lang="fr-FR">
                <a:latin typeface="Calibri" panose="020F0502020204030204" pitchFamily="34" charset="0"/>
              </a:rPr>
              <a:t>Quotient familial inférieur à 24 000 euros</a:t>
            </a:r>
          </a:p>
          <a:p>
            <a:pPr marL="0" indent="0" algn="just">
              <a:buNone/>
            </a:pPr>
            <a:r>
              <a:rPr lang="fr-FR">
                <a:latin typeface="Calibri" panose="020F0502020204030204" pitchFamily="34" charset="0"/>
              </a:rPr>
              <a:t>Moyenne académique supérieur ou égale à 11/20</a:t>
            </a:r>
          </a:p>
          <a:p>
            <a:pPr marL="0" indent="0" algn="just">
              <a:buNone/>
            </a:pPr>
            <a:endParaRPr lang="fr-FR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fr-FR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fr-FR" b="1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fr-FR" b="1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fr-FR" sz="1800">
              <a:latin typeface="DINOT" pitchFamily="34" charset="0"/>
            </a:endParaRPr>
          </a:p>
          <a:p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48A9339-A8D0-4F35-9A77-9B29D8658E50}"/>
              </a:ext>
            </a:extLst>
          </p:cNvPr>
          <p:cNvSpPr txBox="1"/>
          <p:nvPr/>
        </p:nvSpPr>
        <p:spPr>
          <a:xfrm>
            <a:off x="115614" y="237122"/>
            <a:ext cx="71575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</a:rPr>
              <a:t>Bourses</a:t>
            </a:r>
            <a:endParaRPr lang="fr-FR" sz="4000" b="1"/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872E5E4E-DCDC-84E8-2ECA-5A84046415D5}"/>
              </a:ext>
            </a:extLst>
          </p:cNvPr>
          <p:cNvSpPr txBox="1">
            <a:spLocks/>
          </p:cNvSpPr>
          <p:nvPr/>
        </p:nvSpPr>
        <p:spPr>
          <a:xfrm>
            <a:off x="5625811" y="1877568"/>
            <a:ext cx="4726877" cy="365087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9551" tIns="49775" rIns="99551" bIns="49775" rtlCol="0">
            <a:normAutofit/>
          </a:bodyPr>
          <a:lstStyle>
            <a:lvl1pPr marL="182563" indent="-1825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DINPro-Medium"/>
                <a:ea typeface="+mn-ea"/>
                <a:cs typeface="+mn-cs"/>
              </a:defRPr>
            </a:lvl1pPr>
            <a:lvl2pPr marL="182563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DINPro-Medium"/>
                <a:ea typeface="+mn-ea"/>
                <a:cs typeface="+mn-cs"/>
              </a:defRPr>
            </a:lvl2pPr>
            <a:lvl3pPr marL="355600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fr-FR" sz="1300" kern="1200" dirty="0" smtClean="0">
                <a:solidFill>
                  <a:schemeClr val="tx1"/>
                </a:solidFill>
                <a:latin typeface="DINPro-Regular"/>
                <a:ea typeface="+mn-ea"/>
                <a:cs typeface="DINPro-Regula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DINPro-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DINPro-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2800" b="1" u="sng">
                <a:latin typeface="Calibri" panose="020F0502020204030204" pitchFamily="34" charset="0"/>
              </a:rPr>
              <a:t>Bourse Erasmus+</a:t>
            </a:r>
          </a:p>
          <a:p>
            <a:pPr marL="0" indent="0">
              <a:buFont typeface="Arial"/>
              <a:buNone/>
            </a:pPr>
            <a:endParaRPr lang="fr-FR" u="sng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>
                <a:latin typeface="Calibri" panose="020F0502020204030204" pitchFamily="34" charset="0"/>
              </a:rPr>
              <a:t>Pas besoin de déposer de demande</a:t>
            </a:r>
          </a:p>
          <a:p>
            <a:pPr marL="0" indent="0">
              <a:buNone/>
            </a:pPr>
            <a:endParaRPr lang="fr-FR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>
                <a:latin typeface="Calibri" panose="020F0502020204030204" pitchFamily="34" charset="0"/>
              </a:rPr>
              <a:t>Uniquement pour les </a:t>
            </a:r>
            <a:r>
              <a:rPr lang="fr-FR" b="1">
                <a:latin typeface="Calibri" panose="020F0502020204030204" pitchFamily="34" charset="0"/>
              </a:rPr>
              <a:t>mobilités du Programme Erasmus+</a:t>
            </a:r>
          </a:p>
          <a:p>
            <a:pPr marL="0" indent="0">
              <a:buFont typeface="Arial"/>
              <a:buNone/>
            </a:pPr>
            <a:endParaRPr lang="fr-FR" b="1" i="1">
              <a:latin typeface="Calibri" panose="020F0502020204030204" pitchFamily="34" charset="0"/>
            </a:endParaRPr>
          </a:p>
          <a:p>
            <a:pPr marL="0" indent="0">
              <a:buFont typeface="Arial"/>
              <a:buNone/>
            </a:pPr>
            <a:endParaRPr lang="fr-FR">
              <a:latin typeface="Calibri" panose="020F0502020204030204" pitchFamily="34" charset="0"/>
            </a:endParaRPr>
          </a:p>
          <a:p>
            <a:pPr marL="0" indent="0">
              <a:buFont typeface="Arial"/>
              <a:buNone/>
            </a:pPr>
            <a:r>
              <a:rPr lang="fr-FR" b="1">
                <a:latin typeface="Calibri" panose="020F0502020204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b="1">
              <a:latin typeface="Calibri" panose="020F0502020204030204" pitchFamily="34" charset="0"/>
            </a:endParaRPr>
          </a:p>
          <a:p>
            <a:pPr marL="0" indent="0">
              <a:buFont typeface="Arial"/>
              <a:buNone/>
            </a:pPr>
            <a:endParaRPr lang="fr-FR" b="1">
              <a:latin typeface="Calibri" panose="020F0502020204030204" pitchFamily="34" charset="0"/>
            </a:endParaRPr>
          </a:p>
          <a:p>
            <a:pPr marL="0" indent="0">
              <a:buFont typeface="Arial"/>
              <a:buNone/>
            </a:pPr>
            <a:endParaRPr lang="fr-FR" b="1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fr-FR" b="1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fr-FR" b="1">
              <a:latin typeface="Calibri" panose="020F0502020204030204" pitchFamily="34" charset="0"/>
            </a:endParaRPr>
          </a:p>
          <a:p>
            <a:pPr marL="0" indent="0">
              <a:buFont typeface="Arial"/>
              <a:buNone/>
            </a:pPr>
            <a:endParaRPr lang="fr-FR" sz="2400" b="1" i="1">
              <a:latin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E91ABB3-7174-FDE7-AEE2-B4DA204765F4}"/>
              </a:ext>
            </a:extLst>
          </p:cNvPr>
          <p:cNvSpPr txBox="1"/>
          <p:nvPr/>
        </p:nvSpPr>
        <p:spPr>
          <a:xfrm>
            <a:off x="504496" y="5875587"/>
            <a:ext cx="8271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Cochez la case correspondante à la bourse ICP International et joignez votre </a:t>
            </a:r>
            <a:r>
              <a:rPr lang="fr-FR" b="1"/>
              <a:t>avis d’imposition </a:t>
            </a:r>
            <a:r>
              <a:rPr lang="fr-FR"/>
              <a:t>pour demander cette aide</a:t>
            </a:r>
          </a:p>
        </p:txBody>
      </p:sp>
    </p:spTree>
    <p:extLst>
      <p:ext uri="{BB962C8B-B14F-4D97-AF65-F5344CB8AC3E}">
        <p14:creationId xmlns:p14="http://schemas.microsoft.com/office/powerpoint/2010/main" val="572397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203CC3A-9F17-6E0C-310E-7AE026F1F2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56" t="61367" r="23125" b="4586"/>
          <a:stretch/>
        </p:blipFill>
        <p:spPr>
          <a:xfrm>
            <a:off x="507292" y="531845"/>
            <a:ext cx="9743379" cy="619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35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000" b="1">
                <a:latin typeface="Calibri" panose="020F0502020204030204" pitchFamily="34" charset="0"/>
                <a:cs typeface="Calibri" panose="020F0502020204030204" pitchFamily="34" charset="0"/>
              </a:rPr>
              <a:t>Documents à télécharger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83" y="1809750"/>
            <a:ext cx="9425224" cy="488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 flipH="1">
            <a:off x="5827777" y="2043922"/>
            <a:ext cx="1592198" cy="36933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7485887" y="1720756"/>
            <a:ext cx="243916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800" b="1"/>
              <a:t>Pour les destinations francophones télécharger une feuille avec la mention « destination francophone » 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flipH="1" flipV="1">
            <a:off x="5986272" y="4084320"/>
            <a:ext cx="768096" cy="59740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900671" y="3999259"/>
            <a:ext cx="361492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800" b="1"/>
              <a:t>1 lettre pour chacun de vos 3 vœux dans la langue d’enseignement de l’université choisie, adressée à la commission de l’ICP</a:t>
            </a:r>
          </a:p>
        </p:txBody>
      </p:sp>
    </p:spTree>
    <p:extLst>
      <p:ext uri="{BB962C8B-B14F-4D97-AF65-F5344CB8AC3E}">
        <p14:creationId xmlns:p14="http://schemas.microsoft.com/office/powerpoint/2010/main" val="366140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500718B-BEE8-26E7-4E40-58D3367FF7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52" t="55602" r="35085" b="3645"/>
          <a:stretch/>
        </p:blipFill>
        <p:spPr>
          <a:xfrm>
            <a:off x="825009" y="538839"/>
            <a:ext cx="4899079" cy="6585852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1334288" y="1745328"/>
            <a:ext cx="1520880" cy="295078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447495" y="4344388"/>
            <a:ext cx="1657351" cy="295078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240671" y="5737939"/>
            <a:ext cx="1017027" cy="295078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C914C36-5963-420C-A18C-A02D39D21012}"/>
              </a:ext>
            </a:extLst>
          </p:cNvPr>
          <p:cNvSpPr txBox="1"/>
          <p:nvPr/>
        </p:nvSpPr>
        <p:spPr>
          <a:xfrm>
            <a:off x="5344319" y="576559"/>
            <a:ext cx="64633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/>
              <a:t>       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3A56127-CFA6-4155-B438-852B494B9296}"/>
              </a:ext>
            </a:extLst>
          </p:cNvPr>
          <p:cNvSpPr txBox="1"/>
          <p:nvPr/>
        </p:nvSpPr>
        <p:spPr>
          <a:xfrm>
            <a:off x="6894786" y="2238702"/>
            <a:ext cx="3689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/>
              <a:t>Charte à télécharger dans « Liens et documents »</a:t>
            </a:r>
          </a:p>
        </p:txBody>
      </p:sp>
    </p:spTree>
    <p:extLst>
      <p:ext uri="{BB962C8B-B14F-4D97-AF65-F5344CB8AC3E}">
        <p14:creationId xmlns:p14="http://schemas.microsoft.com/office/powerpoint/2010/main" val="131379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EE03D0C-4987-447B-9857-9B7CB70A0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043" y="933727"/>
            <a:ext cx="4950381" cy="6517189"/>
          </a:xfrm>
          <a:prstGeom prst="rect">
            <a:avLst/>
          </a:prstGeom>
        </p:spPr>
      </p:pic>
      <p:sp>
        <p:nvSpPr>
          <p:cNvPr id="7" name="Titre 3">
            <a:extLst>
              <a:ext uri="{FF2B5EF4-FFF2-40B4-BE49-F238E27FC236}">
                <a16:creationId xmlns:a16="http://schemas.microsoft.com/office/drawing/2014/main" id="{2109E509-0204-485D-81A2-205A9A413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972" y="-129964"/>
            <a:ext cx="10747793" cy="1291790"/>
          </a:xfrm>
        </p:spPr>
        <p:txBody>
          <a:bodyPr>
            <a:normAutofit/>
          </a:bodyPr>
          <a:lstStyle/>
          <a:p>
            <a:r>
              <a:rPr lang="fr-FR" sz="4000" b="1" err="1">
                <a:latin typeface="Calibri  "/>
              </a:rPr>
              <a:t>Pré-contrat</a:t>
            </a:r>
            <a:r>
              <a:rPr lang="fr-FR" sz="4000" b="1">
                <a:latin typeface="Calibri  "/>
              </a:rPr>
              <a:t> d’études/1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3C3FE66-44C1-4AAB-BD50-F799B32BC098}"/>
              </a:ext>
            </a:extLst>
          </p:cNvPr>
          <p:cNvSpPr txBox="1"/>
          <p:nvPr/>
        </p:nvSpPr>
        <p:spPr>
          <a:xfrm>
            <a:off x="549213" y="2299494"/>
            <a:ext cx="362195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/>
              <a:t>1. Compléter un </a:t>
            </a:r>
            <a:r>
              <a:rPr lang="fr-FR" b="1" err="1"/>
              <a:t>pré-contrat</a:t>
            </a:r>
            <a:r>
              <a:rPr lang="fr-FR" b="1"/>
              <a:t> d’études pour chacun de vos vœux. (</a:t>
            </a:r>
            <a:r>
              <a:rPr lang="fr-FR" b="1" i="1"/>
              <a:t>Cf : liens et documents)</a:t>
            </a:r>
          </a:p>
          <a:p>
            <a:pPr algn="just"/>
            <a:endParaRPr lang="fr-FR" b="1" i="1"/>
          </a:p>
          <a:p>
            <a:pPr algn="just"/>
            <a:r>
              <a:rPr lang="fr-FR" b="1"/>
              <a:t>2. Vous choisissez vos cours en allant sur le catalogue de cours accessible sur le site de l’université partenaire : URL indiqué sur la fiche de l’université (Cf : Mappemonde)</a:t>
            </a:r>
          </a:p>
          <a:p>
            <a:endParaRPr lang="fr-FR" b="1"/>
          </a:p>
        </p:txBody>
      </p:sp>
    </p:spTree>
    <p:extLst>
      <p:ext uri="{BB962C8B-B14F-4D97-AF65-F5344CB8AC3E}">
        <p14:creationId xmlns:p14="http://schemas.microsoft.com/office/powerpoint/2010/main" val="4130916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000" b="1" err="1">
                <a:latin typeface="Calibri" panose="020F0502020204030204" pitchFamily="34" charset="0"/>
                <a:cs typeface="Calibri" panose="020F0502020204030204" pitchFamily="34" charset="0"/>
              </a:rPr>
              <a:t>Pré-contrat</a:t>
            </a:r>
            <a:r>
              <a:rPr lang="fr-FR" sz="4000" b="1">
                <a:latin typeface="Calibri" panose="020F0502020204030204" pitchFamily="34" charset="0"/>
                <a:cs typeface="Calibri" panose="020F0502020204030204" pitchFamily="34" charset="0"/>
              </a:rPr>
              <a:t> d’études/2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398" y="1176207"/>
            <a:ext cx="4954409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avec flèche 5"/>
          <p:cNvCxnSpPr>
            <a:cxnSpLocks/>
          </p:cNvCxnSpPr>
          <p:nvPr/>
        </p:nvCxnSpPr>
        <p:spPr>
          <a:xfrm>
            <a:off x="4578118" y="6386643"/>
            <a:ext cx="890283" cy="51696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Ellipse 6"/>
          <p:cNvSpPr/>
          <p:nvPr/>
        </p:nvSpPr>
        <p:spPr>
          <a:xfrm>
            <a:off x="6248011" y="2782561"/>
            <a:ext cx="2264735" cy="2658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8868382" y="4920544"/>
            <a:ext cx="837451" cy="56585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DA7358D-2BB7-4203-A44C-D25E412B9FCD}"/>
              </a:ext>
            </a:extLst>
          </p:cNvPr>
          <p:cNvSpPr txBox="1"/>
          <p:nvPr/>
        </p:nvSpPr>
        <p:spPr>
          <a:xfrm>
            <a:off x="211988" y="2325590"/>
            <a:ext cx="49544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1. Renseignez les </a:t>
            </a:r>
            <a:r>
              <a:rPr lang="fr-FR" b="1"/>
              <a:t>dates de début et de fin du semestre </a:t>
            </a:r>
            <a:r>
              <a:rPr lang="fr-FR" i="1"/>
              <a:t>(vérifier le calendrier académique sur le site de l’université d’accueil)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9008DFD-D7CC-4BEC-84C9-00A84BB872D5}"/>
              </a:ext>
            </a:extLst>
          </p:cNvPr>
          <p:cNvSpPr txBox="1"/>
          <p:nvPr/>
        </p:nvSpPr>
        <p:spPr>
          <a:xfrm>
            <a:off x="211988" y="3343543"/>
            <a:ext cx="47688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  <a:p>
            <a:pPr algn="just"/>
            <a:r>
              <a:rPr lang="fr-FR"/>
              <a:t>2. Vous devez valider l’équivalent de  </a:t>
            </a:r>
            <a:r>
              <a:rPr lang="fr-FR" b="1"/>
              <a:t>30 crédits ECTS </a:t>
            </a:r>
          </a:p>
          <a:p>
            <a:pPr algn="just"/>
            <a:r>
              <a:rPr lang="fr-FR" i="1"/>
              <a:t>CF : Tableau des équivalences de crédits dans « Liens et Documents »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605B781-545D-43C6-8ABD-BA2DB6130AF6}"/>
              </a:ext>
            </a:extLst>
          </p:cNvPr>
          <p:cNvSpPr txBox="1"/>
          <p:nvPr/>
        </p:nvSpPr>
        <p:spPr>
          <a:xfrm>
            <a:off x="122761" y="5486400"/>
            <a:ext cx="5221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3. La signature d’un enseignant n’est pas requise</a:t>
            </a:r>
          </a:p>
        </p:txBody>
      </p:sp>
    </p:spTree>
    <p:extLst>
      <p:ext uri="{BB962C8B-B14F-4D97-AF65-F5344CB8AC3E}">
        <p14:creationId xmlns:p14="http://schemas.microsoft.com/office/powerpoint/2010/main" val="148723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000" b="1">
                <a:latin typeface="Calibri" panose="020F0502020204030204" pitchFamily="34" charset="0"/>
                <a:cs typeface="Calibri" panose="020F0502020204030204" pitchFamily="34" charset="0"/>
              </a:rPr>
              <a:t>Déclaration de consentement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92" y="1968687"/>
            <a:ext cx="8649828" cy="490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49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3">
            <a:extLst>
              <a:ext uri="{FF2B5EF4-FFF2-40B4-BE49-F238E27FC236}">
                <a16:creationId xmlns:a16="http://schemas.microsoft.com/office/drawing/2014/main" id="{DFB93046-B64F-49DC-A972-C1A1215275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421" y="224669"/>
            <a:ext cx="9690386" cy="951538"/>
          </a:xfrm>
        </p:spPr>
        <p:txBody>
          <a:bodyPr>
            <a:normAutofit/>
          </a:bodyPr>
          <a:lstStyle/>
          <a:p>
            <a:r>
              <a:rPr lang="fr-FR" sz="4000" b="1">
                <a:latin typeface="Calibri" panose="020F0502020204030204" pitchFamily="34" charset="0"/>
                <a:cs typeface="Calibri" panose="020F0502020204030204" pitchFamily="34" charset="0"/>
              </a:rPr>
              <a:t>Soumission du formulaire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31776" y="6938071"/>
            <a:ext cx="6277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/>
              <a:t>« Envoyer » = soumettre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3FA681F-8163-4F8A-B3C6-6A6122080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84727">
            <a:off x="1956978" y="6467823"/>
            <a:ext cx="491879" cy="607984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030F516-8D33-CF18-4F7D-38618462F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78" y="1853343"/>
            <a:ext cx="5999583" cy="47522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72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821267" y="3071707"/>
            <a:ext cx="9113274" cy="2965027"/>
          </a:xfrm>
        </p:spPr>
        <p:txBody>
          <a:bodyPr/>
          <a:lstStyle/>
          <a:p>
            <a:pPr marL="0" indent="0" algn="ctr">
              <a:buNone/>
            </a:pPr>
            <a:endParaRPr lang="fr-FR" sz="240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fr-FR" sz="2400">
                <a:solidFill>
                  <a:srgbClr val="FF0000"/>
                </a:solidFill>
                <a:latin typeface="Calibri" panose="020F0502020204030204" pitchFamily="34" charset="0"/>
              </a:rPr>
              <a:t>Nous vous remercions de pas contacter les universités à cette étape de la procédure car vous n’avez pas encore été </a:t>
            </a:r>
            <a:r>
              <a:rPr lang="fr-FR" sz="2400" err="1">
                <a:solidFill>
                  <a:srgbClr val="FF0000"/>
                </a:solidFill>
                <a:latin typeface="Calibri" panose="020F0502020204030204" pitchFamily="34" charset="0"/>
              </a:rPr>
              <a:t>sélectionné.e.s</a:t>
            </a:r>
            <a:r>
              <a:rPr lang="fr-FR" sz="240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</a:p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000" b="1">
                <a:latin typeface="Calibri" panose="020F0502020204030204" pitchFamily="34" charset="0"/>
              </a:rPr>
              <a:t>Rappel</a:t>
            </a:r>
          </a:p>
        </p:txBody>
      </p:sp>
    </p:spTree>
    <p:extLst>
      <p:ext uri="{BB962C8B-B14F-4D97-AF65-F5344CB8AC3E}">
        <p14:creationId xmlns:p14="http://schemas.microsoft.com/office/powerpoint/2010/main" val="825624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89A2C3-D4A7-0F01-8B88-632D5B8943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5492" y="2275840"/>
            <a:ext cx="9945316" cy="437896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2500" dirty="0"/>
              <a:t>Soumission du dossier de candidature MICEFA complet pour vérification par mail </a:t>
            </a:r>
            <a:r>
              <a:rPr lang="fr-FR" sz="2500" dirty="0">
                <a:solidFill>
                  <a:srgbClr val="7030A0"/>
                </a:solidFill>
              </a:rPr>
              <a:t> </a:t>
            </a:r>
            <a:r>
              <a:rPr lang="fr-FR" sz="2500" dirty="0"/>
              <a:t>à</a:t>
            </a:r>
            <a:r>
              <a:rPr lang="fr-FR" sz="2500" dirty="0">
                <a:solidFill>
                  <a:srgbClr val="7030A0"/>
                </a:solidFill>
              </a:rPr>
              <a:t> </a:t>
            </a:r>
            <a:r>
              <a:rPr lang="fr-FR" sz="2500" dirty="0">
                <a:solidFill>
                  <a:srgbClr val="7030A0"/>
                </a:solidFill>
                <a:hlinkClick r:id="rId2"/>
              </a:rPr>
              <a:t>international.monde@icp.fr</a:t>
            </a:r>
            <a:r>
              <a:rPr lang="fr-FR" sz="2500" dirty="0">
                <a:solidFill>
                  <a:srgbClr val="7030A0"/>
                </a:solidFill>
              </a:rPr>
              <a:t> </a:t>
            </a:r>
            <a:r>
              <a:rPr lang="fr-FR" sz="2500" dirty="0"/>
              <a:t>au plus tard le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sz="2500" dirty="0"/>
          </a:p>
          <a:p>
            <a:pPr marL="400050" lvl="1" indent="0" algn="ctr">
              <a:lnSpc>
                <a:spcPct val="150000"/>
              </a:lnSpc>
              <a:buNone/>
            </a:pPr>
            <a:r>
              <a:rPr lang="fr-FR" sz="2100" b="1" dirty="0">
                <a:solidFill>
                  <a:srgbClr val="C00000"/>
                </a:solidFill>
              </a:rPr>
              <a:t>Lundi 13 novembre avant 12h00 (Format PDF)</a:t>
            </a:r>
          </a:p>
          <a:p>
            <a:pPr marL="400050" lvl="1" indent="0" algn="ctr">
              <a:lnSpc>
                <a:spcPct val="150000"/>
              </a:lnSpc>
              <a:buNone/>
            </a:pPr>
            <a:endParaRPr lang="fr-FR" sz="2100" b="1" dirty="0"/>
          </a:p>
          <a:p>
            <a:pPr marL="400050" lvl="1" indent="0" algn="ctr">
              <a:lnSpc>
                <a:spcPct val="150000"/>
              </a:lnSpc>
              <a:buNone/>
            </a:pPr>
            <a:r>
              <a:rPr lang="fr-FR" sz="1700" i="1" dirty="0"/>
              <a:t>(Les résultats des certifications TOEFL ou IELTS pourront être envoyés par mail après </a:t>
            </a:r>
            <a:r>
              <a:rPr lang="fr-FR" sz="1700" i="1"/>
              <a:t>le 13/11. </a:t>
            </a:r>
            <a:endParaRPr lang="fr-FR" sz="1700" i="1" dirty="0"/>
          </a:p>
          <a:p>
            <a:pPr marL="400050" lvl="1" indent="0" algn="ctr">
              <a:lnSpc>
                <a:spcPct val="150000"/>
              </a:lnSpc>
              <a:buNone/>
            </a:pPr>
            <a:r>
              <a:rPr lang="fr-FR" sz="1700" i="1" dirty="0"/>
              <a:t>Ils devront être téléchargés dans le formulaire de vœux pour le jeudi 23 novembre)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D5B4D18-1B6A-D9C8-FEEB-97AB30664B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Rappel – dossier MICEFA</a:t>
            </a:r>
          </a:p>
        </p:txBody>
      </p:sp>
    </p:spTree>
    <p:extLst>
      <p:ext uri="{BB962C8B-B14F-4D97-AF65-F5344CB8AC3E}">
        <p14:creationId xmlns:p14="http://schemas.microsoft.com/office/powerpoint/2010/main" val="3948078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ABB5428-0062-42D2-BE40-683C14366BE7}"/>
              </a:ext>
            </a:extLst>
          </p:cNvPr>
          <p:cNvSpPr txBox="1"/>
          <p:nvPr/>
        </p:nvSpPr>
        <p:spPr>
          <a:xfrm>
            <a:off x="1766062" y="2233313"/>
            <a:ext cx="8824648" cy="3865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200" b="1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1800" b="1"/>
              <a:t>Vous avez identifié les universités partenaires </a:t>
            </a:r>
            <a:r>
              <a:rPr lang="fr-FR" sz="1800"/>
              <a:t>(</a:t>
            </a:r>
            <a:r>
              <a:rPr lang="fr-FR" sz="1800" i="1"/>
              <a:t>Cf : site ICP/ « Partir en mobilité »/ mappemonde</a:t>
            </a:r>
            <a:r>
              <a:rPr lang="fr-FR" sz="1800"/>
              <a:t> 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1800" b="1"/>
              <a:t>Vous avez vérifié les prérequis linguistiques et/ou académiques </a:t>
            </a:r>
            <a:r>
              <a:rPr lang="fr-FR" sz="1800" i="1"/>
              <a:t>(Cf : site ICP/ Réseaux et partenariats/ mappemonde</a:t>
            </a:r>
            <a:r>
              <a:rPr lang="fr-FR" sz="1800"/>
              <a:t>/</a:t>
            </a:r>
            <a:r>
              <a:rPr lang="fr-FR" sz="1800" i="1"/>
              <a:t>Fiches universités partenaires/Prérequis linguistiques et académiques)</a:t>
            </a:r>
          </a:p>
          <a:p>
            <a:pPr>
              <a:lnSpc>
                <a:spcPct val="150000"/>
              </a:lnSpc>
            </a:pPr>
            <a:endParaRPr lang="fr-FR" sz="1800" i="1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1800" b="1"/>
              <a:t>Obtenir la certification ou l’attestation linguistique requise </a:t>
            </a:r>
            <a:r>
              <a:rPr lang="fr-FR" sz="1800"/>
              <a:t>(</a:t>
            </a:r>
            <a:r>
              <a:rPr lang="fr-FR" sz="1800" i="1"/>
              <a:t>Cf: Procédure ci-dessous</a:t>
            </a:r>
            <a:r>
              <a:rPr lang="fr-FR" sz="1800"/>
              <a:t>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1800" b="1"/>
              <a:t>Compléter et soumettre le formulaire de vœux </a:t>
            </a:r>
            <a:r>
              <a:rPr lang="fr-FR" sz="1800" b="1" i="1"/>
              <a:t>avant le 24 novembre</a:t>
            </a:r>
            <a:endParaRPr lang="fr-FR" sz="1800" i="1"/>
          </a:p>
        </p:txBody>
      </p:sp>
      <p:sp>
        <p:nvSpPr>
          <p:cNvPr id="3" name="Titre 3">
            <a:extLst>
              <a:ext uri="{FF2B5EF4-FFF2-40B4-BE49-F238E27FC236}">
                <a16:creationId xmlns:a16="http://schemas.microsoft.com/office/drawing/2014/main" id="{1134C6BA-2830-4946-AA81-C5623B69D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161" y="1189973"/>
            <a:ext cx="9953656" cy="627842"/>
          </a:xfrm>
        </p:spPr>
        <p:txBody>
          <a:bodyPr>
            <a:noAutofit/>
          </a:bodyPr>
          <a:lstStyle/>
          <a:p>
            <a:br>
              <a:rPr lang="fr-FR" sz="4000" b="1"/>
            </a:br>
            <a:r>
              <a:rPr lang="fr-FR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 préparer votre candidature à la mobilité internationale ?</a:t>
            </a:r>
            <a:br>
              <a:rPr lang="fr-FR" sz="4000" b="1">
                <a:solidFill>
                  <a:schemeClr val="bg1"/>
                </a:solidFill>
              </a:rPr>
            </a:br>
            <a:endParaRPr lang="fr-FR" sz="4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ous-titre 3">
            <a:extLst>
              <a:ext uri="{FF2B5EF4-FFF2-40B4-BE49-F238E27FC236}">
                <a16:creationId xmlns:a16="http://schemas.microsoft.com/office/drawing/2014/main" id="{05119B4F-37CF-4E50-B207-3B2D9C659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161" y="1291721"/>
            <a:ext cx="9690385" cy="627841"/>
          </a:xfrm>
        </p:spPr>
        <p:txBody>
          <a:bodyPr/>
          <a:lstStyle/>
          <a:p>
            <a:r>
              <a:rPr lang="fr-FR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Démarches à suivre :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3BF7741-28E9-4C37-88DF-7498674C8C34}"/>
              </a:ext>
            </a:extLst>
          </p:cNvPr>
          <p:cNvSpPr txBox="1"/>
          <p:nvPr/>
        </p:nvSpPr>
        <p:spPr>
          <a:xfrm>
            <a:off x="152161" y="5699005"/>
            <a:ext cx="1271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A faire </a:t>
            </a:r>
          </a:p>
        </p:txBody>
      </p:sp>
      <p:sp>
        <p:nvSpPr>
          <p:cNvPr id="12" name="Accolade fermante 11">
            <a:extLst>
              <a:ext uri="{FF2B5EF4-FFF2-40B4-BE49-F238E27FC236}">
                <a16:creationId xmlns:a16="http://schemas.microsoft.com/office/drawing/2014/main" id="{7C9BCA1D-7D95-4D10-9433-5DD553E5BA80}"/>
              </a:ext>
            </a:extLst>
          </p:cNvPr>
          <p:cNvSpPr/>
          <p:nvPr/>
        </p:nvSpPr>
        <p:spPr>
          <a:xfrm rot="10800000">
            <a:off x="1309979" y="4839846"/>
            <a:ext cx="456082" cy="204436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1B2B5D8-4C70-49C7-8B16-28356BE8F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61" y="3020067"/>
            <a:ext cx="1335140" cy="1146147"/>
          </a:xfrm>
          <a:prstGeom prst="rect">
            <a:avLst/>
          </a:prstGeom>
        </p:spPr>
      </p:pic>
      <p:sp>
        <p:nvSpPr>
          <p:cNvPr id="2" name="Accolade fermante 1">
            <a:extLst>
              <a:ext uri="{FF2B5EF4-FFF2-40B4-BE49-F238E27FC236}">
                <a16:creationId xmlns:a16="http://schemas.microsoft.com/office/drawing/2014/main" id="{6EE79F60-EB4C-552E-449D-6C74F67F495E}"/>
              </a:ext>
            </a:extLst>
          </p:cNvPr>
          <p:cNvSpPr/>
          <p:nvPr/>
        </p:nvSpPr>
        <p:spPr>
          <a:xfrm rot="10800000">
            <a:off x="1309979" y="2778721"/>
            <a:ext cx="456082" cy="204436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701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587401" y="4422916"/>
            <a:ext cx="9282607" cy="24927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dossiers incomplets</a:t>
            </a:r>
          </a:p>
          <a:p>
            <a:pPr marL="0" indent="0" algn="ctr">
              <a:buNone/>
            </a:pPr>
            <a:r>
              <a:rPr lang="fr-FR" sz="36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seront pas étudiés par la Commission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60F639F-6D52-4DB1-8D40-6906EEE33216}"/>
              </a:ext>
            </a:extLst>
          </p:cNvPr>
          <p:cNvSpPr txBox="1"/>
          <p:nvPr/>
        </p:nvSpPr>
        <p:spPr>
          <a:xfrm>
            <a:off x="1279874" y="2743176"/>
            <a:ext cx="78976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>
                <a:latin typeface="Calibri" panose="020F0502020204030204" pitchFamily="34" charset="0"/>
              </a:rPr>
              <a:t>Dossier complet à soumettre au plus tard le </a:t>
            </a:r>
            <a:r>
              <a:rPr lang="fr-FR" sz="3600" b="1">
                <a:latin typeface="Calibri" panose="020F0502020204030204" pitchFamily="34" charset="0"/>
              </a:rPr>
              <a:t>jeudi 23 novembre à 23h59</a:t>
            </a:r>
            <a:endParaRPr lang="fr-FR" sz="3600" b="1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CC0E1DA-AEB3-ED47-1DAF-4EDB15B69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421" y="224669"/>
            <a:ext cx="9690386" cy="951538"/>
          </a:xfrm>
        </p:spPr>
        <p:txBody>
          <a:bodyPr>
            <a:normAutofit/>
          </a:bodyPr>
          <a:lstStyle/>
          <a:p>
            <a:r>
              <a:rPr lang="fr-FR" sz="4000" b="1">
                <a:latin typeface="Calibri" panose="020F0502020204030204" pitchFamily="34" charset="0"/>
              </a:rPr>
              <a:t>Soumission du dossier</a:t>
            </a:r>
          </a:p>
        </p:txBody>
      </p:sp>
    </p:spTree>
    <p:extLst>
      <p:ext uri="{BB962C8B-B14F-4D97-AF65-F5344CB8AC3E}">
        <p14:creationId xmlns:p14="http://schemas.microsoft.com/office/powerpoint/2010/main" val="46782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430422" y="1728789"/>
            <a:ext cx="9690386" cy="54578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000" b="1">
                <a:solidFill>
                  <a:srgbClr val="84B317"/>
                </a:solidFill>
                <a:latin typeface="DINCond-Bold"/>
                <a:ea typeface="+mj-ea"/>
                <a:cs typeface="DINCond-Bold"/>
              </a:rPr>
              <a:t>Direction des Affaires Internationales </a:t>
            </a:r>
          </a:p>
          <a:p>
            <a:pPr marL="0" indent="0" algn="ctr">
              <a:buNone/>
            </a:pPr>
            <a:r>
              <a:rPr lang="fr-FR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Directeur : Daniel OLLIVIER</a:t>
            </a:r>
          </a:p>
          <a:p>
            <a:pPr marL="0" indent="0" algn="ctr">
              <a:buNone/>
            </a:pPr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430421" y="495594"/>
            <a:ext cx="9690386" cy="951538"/>
          </a:xfrm>
        </p:spPr>
        <p:txBody>
          <a:bodyPr>
            <a:normAutofit/>
          </a:bodyPr>
          <a:lstStyle/>
          <a:p>
            <a:r>
              <a:rPr lang="fr-FR" sz="4000" b="1">
                <a:latin typeface="Calibri  "/>
              </a:rPr>
              <a:t>L’équipe </a:t>
            </a:r>
          </a:p>
        </p:txBody>
      </p:sp>
      <p:sp>
        <p:nvSpPr>
          <p:cNvPr id="5" name="Rectangle 4"/>
          <p:cNvSpPr/>
          <p:nvPr/>
        </p:nvSpPr>
        <p:spPr>
          <a:xfrm>
            <a:off x="946203" y="2876147"/>
            <a:ext cx="3417870" cy="13838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>
                <a:solidFill>
                  <a:schemeClr val="tx1"/>
                </a:solidFill>
              </a:rPr>
              <a:t>Mobilités Europe</a:t>
            </a:r>
          </a:p>
          <a:p>
            <a:pPr algn="ctr"/>
            <a:r>
              <a:rPr lang="fr-FR" b="1">
                <a:solidFill>
                  <a:schemeClr val="tx1"/>
                </a:solidFill>
              </a:rPr>
              <a:t>Victoire </a:t>
            </a:r>
            <a:r>
              <a:rPr lang="fr-FR" b="1" err="1">
                <a:solidFill>
                  <a:schemeClr val="tx1"/>
                </a:solidFill>
              </a:rPr>
              <a:t>Desmarest</a:t>
            </a:r>
            <a:endParaRPr lang="fr-FR" b="1">
              <a:solidFill>
                <a:schemeClr val="tx1"/>
              </a:solidFill>
            </a:endParaRPr>
          </a:p>
          <a:p>
            <a:pPr algn="ctr"/>
            <a:r>
              <a:rPr lang="fr-FR" b="1">
                <a:solidFill>
                  <a:schemeClr val="tx1"/>
                </a:solidFill>
                <a:hlinkClick r:id="rId2"/>
              </a:rPr>
              <a:t>International.europe@icp.fr</a:t>
            </a:r>
            <a:endParaRPr lang="fr-FR" b="1">
              <a:solidFill>
                <a:schemeClr val="tx1"/>
              </a:solidFill>
            </a:endParaRPr>
          </a:p>
          <a:p>
            <a:pPr algn="ctr"/>
            <a:r>
              <a:rPr lang="fr-FR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6136153" y="2865414"/>
            <a:ext cx="3417870" cy="13838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/>
              <a:t>Mobilités Hors Europe</a:t>
            </a:r>
          </a:p>
          <a:p>
            <a:pPr algn="ctr"/>
            <a:r>
              <a:rPr lang="fr-FR" b="1"/>
              <a:t>Yannick </a:t>
            </a:r>
            <a:r>
              <a:rPr lang="fr-FR" b="1" err="1"/>
              <a:t>Lambron</a:t>
            </a:r>
            <a:endParaRPr lang="fr-FR" b="1"/>
          </a:p>
          <a:p>
            <a:pPr algn="ctr"/>
            <a:r>
              <a:rPr lang="fr-FR" b="1">
                <a:hlinkClick r:id="rId3"/>
              </a:rPr>
              <a:t>International.monde@icp.fr</a:t>
            </a:r>
            <a:endParaRPr lang="fr-FR" b="1"/>
          </a:p>
          <a:p>
            <a:pPr algn="ctr"/>
            <a:endParaRPr lang="fr-FR" b="1"/>
          </a:p>
        </p:txBody>
      </p:sp>
      <p:sp>
        <p:nvSpPr>
          <p:cNvPr id="10" name="Rectangle 9"/>
          <p:cNvSpPr/>
          <p:nvPr/>
        </p:nvSpPr>
        <p:spPr>
          <a:xfrm>
            <a:off x="3233058" y="4812571"/>
            <a:ext cx="3875314" cy="1990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>
              <a:solidFill>
                <a:schemeClr val="tx1"/>
              </a:solidFill>
            </a:endParaRPr>
          </a:p>
          <a:p>
            <a:pPr algn="ctr"/>
            <a:r>
              <a:rPr lang="fr-FR" b="1">
                <a:solidFill>
                  <a:schemeClr val="tx1"/>
                </a:solidFill>
              </a:rPr>
              <a:t>Stages Ministère de l’Europe et des Affaires Etrangères</a:t>
            </a:r>
          </a:p>
          <a:p>
            <a:pPr algn="ctr"/>
            <a:r>
              <a:rPr lang="fr-FR" b="1">
                <a:solidFill>
                  <a:schemeClr val="tx1"/>
                </a:solidFill>
              </a:rPr>
              <a:t>Bourses / Accords de coopération</a:t>
            </a:r>
          </a:p>
          <a:p>
            <a:pPr algn="ctr"/>
            <a:r>
              <a:rPr lang="fr-FR" b="1">
                <a:solidFill>
                  <a:schemeClr val="tx1"/>
                </a:solidFill>
              </a:rPr>
              <a:t>Christophe Farges</a:t>
            </a:r>
          </a:p>
          <a:p>
            <a:pPr algn="ctr"/>
            <a:r>
              <a:rPr lang="fr-FR" b="1">
                <a:solidFill>
                  <a:schemeClr val="tx1"/>
                </a:solidFill>
                <a:hlinkClick r:id="rId4"/>
              </a:rPr>
              <a:t>International@icp.fr</a:t>
            </a:r>
            <a:endParaRPr lang="fr-FR" b="1">
              <a:solidFill>
                <a:schemeClr val="tx1"/>
              </a:solidFill>
            </a:endParaRPr>
          </a:p>
          <a:p>
            <a:pPr algn="ctr"/>
            <a:endParaRPr lang="fr-FR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222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0" y="198817"/>
            <a:ext cx="10489324" cy="1052986"/>
          </a:xfrm>
        </p:spPr>
        <p:txBody>
          <a:bodyPr>
            <a:noAutofit/>
          </a:bodyPr>
          <a:lstStyle/>
          <a:p>
            <a:r>
              <a:rPr lang="fr-FR" sz="4000" b="1">
                <a:latin typeface="Calibri" panose="020F0502020204030204" pitchFamily="34" charset="0"/>
              </a:rPr>
              <a:t>Attestations linguistiques et certifications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AB238A8-3531-40F7-BC15-D3C584F9AC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186" y="2102069"/>
            <a:ext cx="10300138" cy="4971393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400" u="sng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Rappel</a:t>
            </a:r>
            <a:r>
              <a:rPr lang="fr-FR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Tous les étudiants candidats à une mobilité doivent fournir, pour chaque vœu 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FR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soit une </a:t>
            </a:r>
            <a:r>
              <a:rPr lang="fr-FR" sz="2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fr-FR" sz="2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ttestation linguistique </a:t>
            </a:r>
            <a:r>
              <a:rPr lang="fr-FR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ICP (indications ci-dessous)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FR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soit une </a:t>
            </a:r>
            <a:r>
              <a:rPr lang="fr-FR" sz="2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certification</a:t>
            </a:r>
            <a:r>
              <a:rPr lang="fr-FR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(TOEFL ou IELTS)</a:t>
            </a:r>
          </a:p>
          <a:p>
            <a:pPr marL="0" lv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fr-FR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800"/>
          </a:p>
        </p:txBody>
      </p:sp>
    </p:spTree>
    <p:extLst>
      <p:ext uri="{BB962C8B-B14F-4D97-AF65-F5344CB8AC3E}">
        <p14:creationId xmlns:p14="http://schemas.microsoft.com/office/powerpoint/2010/main" val="2355072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954EB6-20E2-4E25-9F16-997B78C58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468552"/>
            <a:ext cx="10844010" cy="1621111"/>
          </a:xfrm>
        </p:spPr>
        <p:txBody>
          <a:bodyPr>
            <a:normAutofit/>
          </a:bodyPr>
          <a:lstStyle/>
          <a:p>
            <a:r>
              <a:rPr lang="fr-FR" sz="4000" b="1">
                <a:solidFill>
                  <a:schemeClr val="bg1"/>
                </a:solidFill>
                <a:latin typeface="Calibri" panose="020F0502020204030204" pitchFamily="34" charset="0"/>
              </a:rPr>
              <a:t>Comment obtenir les attestations linguistiques  ?</a:t>
            </a:r>
            <a:endParaRPr lang="fr-FR" sz="4000" b="1">
              <a:solidFill>
                <a:schemeClr val="bg1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0BA142E-BCB7-426D-A423-49E6ABFA66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04" y="1911874"/>
            <a:ext cx="9653030" cy="4846278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r-FR" sz="2000">
                <a:solidFill>
                  <a:schemeClr val="tx1"/>
                </a:solidFill>
                <a:latin typeface="Calibri" panose="020F0502020204030204" pitchFamily="34" charset="0"/>
              </a:rPr>
              <a:t>Pour obtenir une attestation linguistique ICP vous pourrez effectuer un test en ligne, accessible depuis le lien ci-dessous (formationicp.fr/DRI)</a:t>
            </a:r>
          </a:p>
          <a:p>
            <a:pPr algn="ctr"/>
            <a:r>
              <a:rPr lang="fr-FR" sz="2000" b="1" i="1" u="sng">
                <a:solidFill>
                  <a:srgbClr val="7030A0"/>
                </a:solidFill>
                <a:hlinkClick r:id="rId2" tooltip="https://formation.icp.fr/course/index.php?categoryid=139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https://formation.icp.fr/course/index.php?categoryid=1396</a:t>
            </a:r>
            <a:endParaRPr lang="fr-FR" sz="2000" b="1" i="1" u="sng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 algn="ctr"/>
            <a:r>
              <a:rPr lang="fr-FR" sz="2000" b="1" i="1">
                <a:solidFill>
                  <a:srgbClr val="7030A0"/>
                </a:solidFill>
                <a:sym typeface="Wingdings" panose="05000000000000000000" pitchFamily="2" charset="2"/>
              </a:rPr>
              <a:t>Mot de passe: </a:t>
            </a:r>
            <a:r>
              <a:rPr lang="fr-FR" sz="2000" b="1" i="1">
                <a:solidFill>
                  <a:srgbClr val="7030A0"/>
                </a:solidFill>
              </a:rPr>
              <a:t>MOB2425</a:t>
            </a:r>
          </a:p>
          <a:p>
            <a:pPr>
              <a:spcAft>
                <a:spcPts val="800"/>
              </a:spcAft>
            </a:pPr>
            <a:endParaRPr lang="fr-FR" sz="2000" b="1">
              <a:solidFill>
                <a:schemeClr val="tx1"/>
              </a:solidFill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r-FR" sz="2000">
                <a:solidFill>
                  <a:schemeClr val="tx1"/>
                </a:solidFill>
                <a:latin typeface="Calibri" panose="020F0502020204030204" pitchFamily="34" charset="0"/>
              </a:rPr>
              <a:t>La plateforme sera </a:t>
            </a:r>
            <a:r>
              <a:rPr lang="fr-FR" sz="2000" b="1">
                <a:solidFill>
                  <a:schemeClr val="tx1"/>
                </a:solidFill>
                <a:latin typeface="Calibri" panose="020F0502020204030204" pitchFamily="34" charset="0"/>
              </a:rPr>
              <a:t>accessible du 4 au 31 octobre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r-FR" sz="2000">
                <a:solidFill>
                  <a:schemeClr val="tx1"/>
                </a:solidFill>
                <a:latin typeface="Calibri" panose="020F0502020204030204" pitchFamily="34" charset="0"/>
              </a:rPr>
              <a:t>Vous pourrez </a:t>
            </a:r>
            <a:r>
              <a:rPr lang="fr-FR" sz="2000" b="1">
                <a:solidFill>
                  <a:schemeClr val="tx1"/>
                </a:solidFill>
                <a:latin typeface="Calibri" panose="020F0502020204030204" pitchFamily="34" charset="0"/>
              </a:rPr>
              <a:t>télécharger </a:t>
            </a:r>
            <a:r>
              <a:rPr lang="fr-FR" sz="2000">
                <a:solidFill>
                  <a:schemeClr val="tx1"/>
                </a:solidFill>
                <a:latin typeface="Calibri" panose="020F0502020204030204" pitchFamily="34" charset="0"/>
              </a:rPr>
              <a:t>votre attestation </a:t>
            </a:r>
            <a:r>
              <a:rPr lang="fr-FR" sz="2000" b="1">
                <a:solidFill>
                  <a:schemeClr val="tx1"/>
                </a:solidFill>
                <a:latin typeface="Calibri" panose="020F0502020204030204" pitchFamily="34" charset="0"/>
              </a:rPr>
              <a:t>du 1 au 22 novembre</a:t>
            </a:r>
          </a:p>
          <a:p>
            <a:pPr>
              <a:spcAft>
                <a:spcPts val="800"/>
              </a:spcAft>
            </a:pPr>
            <a:endParaRPr lang="fr-FR" sz="19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endParaRPr lang="fr-FR" sz="1900" b="1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fr-FR" sz="19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5B957BC-26F5-4B60-B98B-944AA7B5DB99}"/>
              </a:ext>
            </a:extLst>
          </p:cNvPr>
          <p:cNvSpPr txBox="1"/>
          <p:nvPr/>
        </p:nvSpPr>
        <p:spPr>
          <a:xfrm>
            <a:off x="651639" y="5279226"/>
            <a:ext cx="9364719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r-FR" i="1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i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augmenter vos chances lors d’une éventuelle commission de rattrapage nous vous recommandons d’évaluer vos niveaux dans toutes les langues maîtrisées</a:t>
            </a:r>
            <a:endParaRPr lang="fr-FR" i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fr-FR" sz="2800" i="1"/>
          </a:p>
        </p:txBody>
      </p:sp>
    </p:spTree>
    <p:extLst>
      <p:ext uri="{BB962C8B-B14F-4D97-AF65-F5344CB8AC3E}">
        <p14:creationId xmlns:p14="http://schemas.microsoft.com/office/powerpoint/2010/main" val="256876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41146C69-9D32-4C96-AA70-B4EF590215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0083" y="2717580"/>
            <a:ext cx="4164238" cy="381985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>
                <a:solidFill>
                  <a:schemeClr val="tx1"/>
                </a:solidFill>
              </a:rPr>
              <a:t>Accédez au Portail </a:t>
            </a:r>
            <a:r>
              <a:rPr lang="fr-FR" sz="2200" err="1">
                <a:solidFill>
                  <a:schemeClr val="tx1"/>
                </a:solidFill>
              </a:rPr>
              <a:t>Moveon</a:t>
            </a:r>
            <a:r>
              <a:rPr lang="fr-FR" sz="2200">
                <a:solidFill>
                  <a:schemeClr val="tx1"/>
                </a:solidFill>
              </a:rPr>
              <a:t> en utilisant vos identifiants ICP :</a:t>
            </a:r>
          </a:p>
          <a:p>
            <a:r>
              <a:rPr lang="fr-FR" sz="2200">
                <a:solidFill>
                  <a:schemeClr val="tx1"/>
                </a:solidFill>
              </a:rPr>
              <a:t>      </a:t>
            </a:r>
            <a:r>
              <a:rPr lang="fr-FR" sz="2200" err="1">
                <a:solidFill>
                  <a:schemeClr val="tx1"/>
                </a:solidFill>
              </a:rPr>
              <a:t>mail@campusicp</a:t>
            </a:r>
            <a:r>
              <a:rPr lang="fr-FR" sz="2200">
                <a:solidFill>
                  <a:schemeClr val="tx1"/>
                </a:solidFill>
              </a:rPr>
              <a:t> + mot de passe</a:t>
            </a:r>
          </a:p>
          <a:p>
            <a:endParaRPr lang="fr-FR" sz="220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>
                <a:solidFill>
                  <a:schemeClr val="tx1"/>
                </a:solidFill>
              </a:rPr>
              <a:t>Assurez-vous que le </a:t>
            </a:r>
            <a:r>
              <a:rPr lang="fr-FR" sz="2200" b="1">
                <a:solidFill>
                  <a:schemeClr val="tx1"/>
                </a:solidFill>
              </a:rPr>
              <a:t>formulaire apparaît bien en français</a:t>
            </a:r>
            <a:r>
              <a:rPr lang="fr-FR" sz="2200">
                <a:solidFill>
                  <a:schemeClr val="tx1"/>
                </a:solidFill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200">
                <a:solidFill>
                  <a:schemeClr val="tx1"/>
                </a:solidFill>
              </a:rPr>
              <a:t>     Le lien doit se terminer par  « </a:t>
            </a:r>
            <a:r>
              <a:rPr lang="fr-FR" sz="2200" b="1">
                <a:solidFill>
                  <a:schemeClr val="tx1"/>
                </a:solidFill>
              </a:rPr>
              <a:t>fra </a:t>
            </a:r>
            <a:r>
              <a:rPr lang="fr-FR" sz="2200">
                <a:solidFill>
                  <a:schemeClr val="tx1"/>
                </a:solidFill>
              </a:rPr>
              <a:t>» et non par « </a:t>
            </a:r>
            <a:r>
              <a:rPr lang="fr-FR" sz="2200" err="1">
                <a:solidFill>
                  <a:schemeClr val="tx1"/>
                </a:solidFill>
              </a:rPr>
              <a:t>eng</a:t>
            </a:r>
            <a:r>
              <a:rPr lang="fr-FR" sz="2200">
                <a:solidFill>
                  <a:schemeClr val="tx1"/>
                </a:solidFill>
              </a:rPr>
              <a:t> »</a:t>
            </a:r>
            <a:endParaRPr lang="fr-FR" sz="2400">
              <a:solidFill>
                <a:schemeClr val="tx1"/>
              </a:solidFill>
            </a:endParaRPr>
          </a:p>
          <a:p>
            <a:endParaRPr lang="fr-FR" sz="2400">
              <a:solidFill>
                <a:srgbClr val="7030A0"/>
              </a:solidFill>
            </a:endParaRPr>
          </a:p>
          <a:p>
            <a:endParaRPr lang="fr-FR" sz="2400">
              <a:solidFill>
                <a:srgbClr val="7030A0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A6A9677-6C50-4786-A7D9-5E1DE5FB73E7}"/>
              </a:ext>
            </a:extLst>
          </p:cNvPr>
          <p:cNvSpPr txBox="1"/>
          <p:nvPr/>
        </p:nvSpPr>
        <p:spPr>
          <a:xfrm>
            <a:off x="292663" y="1822982"/>
            <a:ext cx="9862218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/>
              <a:t>Lien pour accéder au formulaire: </a:t>
            </a:r>
            <a:r>
              <a:rPr lang="fr-FR">
                <a:highlight>
                  <a:srgbClr val="FFFF00"/>
                </a:highlight>
              </a:rPr>
              <a:t>prochainement disponible</a:t>
            </a:r>
            <a:endParaRPr lang="fr-FR" b="1">
              <a:highlight>
                <a:srgbClr val="FFFF00"/>
              </a:highlight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874EBDA0-6871-A885-FB50-DC4AF4D62B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223" y="265021"/>
            <a:ext cx="10241098" cy="951538"/>
          </a:xfrm>
        </p:spPr>
        <p:txBody>
          <a:bodyPr>
            <a:noAutofit/>
          </a:bodyPr>
          <a:lstStyle/>
          <a:p>
            <a:r>
              <a:rPr lang="fr-FR" sz="4000" b="1">
                <a:latin typeface="Calibri" panose="020F0502020204030204" pitchFamily="34" charset="0"/>
                <a:cs typeface="Calibri" panose="020F0502020204030204" pitchFamily="34" charset="0"/>
              </a:rPr>
              <a:t>Où trouver le formulaire de vœux ?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A55D3EC-B4CB-2819-C012-6402425F50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17" t="15947" r="21429" b="7871"/>
          <a:stretch/>
        </p:blipFill>
        <p:spPr>
          <a:xfrm>
            <a:off x="103223" y="2717580"/>
            <a:ext cx="6076860" cy="458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40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430420" y="224669"/>
            <a:ext cx="10404593" cy="951538"/>
          </a:xfrm>
        </p:spPr>
        <p:txBody>
          <a:bodyPr>
            <a:normAutofit/>
          </a:bodyPr>
          <a:lstStyle/>
          <a:p>
            <a:r>
              <a:rPr lang="fr-FR" sz="4000" b="1">
                <a:latin typeface="+mn-lt"/>
              </a:rPr>
              <a:t>Comment compléter le formulaire?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0DDCB78-C1A9-4F8E-8718-485DE3987B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14" t="15530" r="21151" b="53028"/>
          <a:stretch/>
        </p:blipFill>
        <p:spPr>
          <a:xfrm>
            <a:off x="356848" y="1748980"/>
            <a:ext cx="8881255" cy="5460238"/>
          </a:xfrm>
          <a:prstGeom prst="rect">
            <a:avLst/>
          </a:prstGeom>
        </p:spPr>
      </p:pic>
      <p:sp>
        <p:nvSpPr>
          <p:cNvPr id="9" name="Accolade fermante 8">
            <a:extLst>
              <a:ext uri="{FF2B5EF4-FFF2-40B4-BE49-F238E27FC236}">
                <a16:creationId xmlns:a16="http://schemas.microsoft.com/office/drawing/2014/main" id="{1EA8B9BA-3868-424B-9AEB-339BED4F84CC}"/>
              </a:ext>
            </a:extLst>
          </p:cNvPr>
          <p:cNvSpPr/>
          <p:nvPr/>
        </p:nvSpPr>
        <p:spPr>
          <a:xfrm>
            <a:off x="2365205" y="1683759"/>
            <a:ext cx="465677" cy="348949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E7189A8-FDC5-4156-8A95-19C88937552B}"/>
              </a:ext>
            </a:extLst>
          </p:cNvPr>
          <p:cNvSpPr txBox="1"/>
          <p:nvPr/>
        </p:nvSpPr>
        <p:spPr>
          <a:xfrm>
            <a:off x="5041612" y="1626841"/>
            <a:ext cx="4898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rgbClr val="FF0000"/>
                </a:solidFill>
                <a:latin typeface="Calibri" panose="020F0502020204030204" pitchFamily="34" charset="0"/>
              </a:rPr>
              <a:t>Vous devez compléter toutes les sections</a:t>
            </a:r>
            <a:r>
              <a:rPr lang="fr-FR" b="1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fr-FR" b="1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3F199BE9-5A42-4438-AB11-13608B64D101}"/>
              </a:ext>
            </a:extLst>
          </p:cNvPr>
          <p:cNvCxnSpPr>
            <a:cxnSpLocks/>
          </p:cNvCxnSpPr>
          <p:nvPr/>
        </p:nvCxnSpPr>
        <p:spPr>
          <a:xfrm flipH="1">
            <a:off x="2986249" y="2055499"/>
            <a:ext cx="2199526" cy="13365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44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430420" y="224669"/>
            <a:ext cx="10404593" cy="951538"/>
          </a:xfrm>
        </p:spPr>
        <p:txBody>
          <a:bodyPr>
            <a:normAutofit/>
          </a:bodyPr>
          <a:lstStyle/>
          <a:p>
            <a:r>
              <a:rPr lang="fr-FR" sz="4000" b="1">
                <a:latin typeface="+mn-lt"/>
              </a:rPr>
              <a:t>Comment compléter le formulaire?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99BB871-7A3A-066F-6778-DF90CAEB1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06" y="1908407"/>
            <a:ext cx="9019625" cy="445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52A3A597-1687-F529-65F7-350BC2EFE02D}"/>
              </a:ext>
            </a:extLst>
          </p:cNvPr>
          <p:cNvSpPr/>
          <p:nvPr/>
        </p:nvSpPr>
        <p:spPr>
          <a:xfrm>
            <a:off x="5174428" y="2517289"/>
            <a:ext cx="3141233" cy="484096"/>
          </a:xfrm>
          <a:prstGeom prst="ellipse">
            <a:avLst/>
          </a:prstGeom>
          <a:noFill/>
          <a:ln w="25400">
            <a:solidFill>
              <a:srgbClr val="64A8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</p:spTree>
    <p:extLst>
      <p:ext uri="{BB962C8B-B14F-4D97-AF65-F5344CB8AC3E}">
        <p14:creationId xmlns:p14="http://schemas.microsoft.com/office/powerpoint/2010/main" val="134640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4" y="332915"/>
            <a:ext cx="8710825" cy="647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avec flèche 2"/>
          <p:cNvCxnSpPr>
            <a:cxnSpLocks/>
          </p:cNvCxnSpPr>
          <p:nvPr/>
        </p:nvCxnSpPr>
        <p:spPr>
          <a:xfrm>
            <a:off x="2112579" y="5160579"/>
            <a:ext cx="447741" cy="35020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5878983" y="672659"/>
            <a:ext cx="4236631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>
                <a:latin typeface="Calibri" panose="020F0502020204030204" pitchFamily="34" charset="0"/>
              </a:rPr>
              <a:t>Vous devez vous assurer que les destinations choisies sont bien accessibles pour votre licence </a:t>
            </a:r>
          </a:p>
          <a:p>
            <a:r>
              <a:rPr lang="fr-FR" b="1">
                <a:latin typeface="Calibri" panose="020F0502020204030204" pitchFamily="34" charset="0"/>
              </a:rPr>
              <a:t>(Cf : Mappemonde)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D5DA685-2D04-4EA1-BF8E-A2BCF937A931}"/>
              </a:ext>
            </a:extLst>
          </p:cNvPr>
          <p:cNvSpPr txBox="1"/>
          <p:nvPr/>
        </p:nvSpPr>
        <p:spPr>
          <a:xfrm>
            <a:off x="413017" y="4452693"/>
            <a:ext cx="2147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Pour ajouter les vœux suivants </a:t>
            </a:r>
          </a:p>
        </p:txBody>
      </p:sp>
    </p:spTree>
    <p:extLst>
      <p:ext uri="{BB962C8B-B14F-4D97-AF65-F5344CB8AC3E}">
        <p14:creationId xmlns:p14="http://schemas.microsoft.com/office/powerpoint/2010/main" val="101446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726735C-31F9-4BE5-827A-F69645B239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48" t="11006" r="32305" b="56275"/>
          <a:stretch/>
        </p:blipFill>
        <p:spPr>
          <a:xfrm>
            <a:off x="701458" y="606077"/>
            <a:ext cx="8911224" cy="6350695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3090427" y="4346531"/>
            <a:ext cx="1731845" cy="66175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/>
          <p:cNvSpPr/>
          <p:nvPr/>
        </p:nvSpPr>
        <p:spPr>
          <a:xfrm>
            <a:off x="3090428" y="3649322"/>
            <a:ext cx="1731845" cy="66175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45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C46FF161A7A5469EA65A98E1302F7C" ma:contentTypeVersion="14" ma:contentTypeDescription="Crée un document." ma:contentTypeScope="" ma:versionID="b53cad40dcc5599c63113128d3444b48">
  <xsd:schema xmlns:xsd="http://www.w3.org/2001/XMLSchema" xmlns:xs="http://www.w3.org/2001/XMLSchema" xmlns:p="http://schemas.microsoft.com/office/2006/metadata/properties" xmlns:ns2="75240da9-46ff-43a1-8e94-c68d409a4eeb" xmlns:ns3="8583f12d-709a-444b-86e4-5e1474204a15" targetNamespace="http://schemas.microsoft.com/office/2006/metadata/properties" ma:root="true" ma:fieldsID="0d5a6282e47441092a2fae601047974d" ns2:_="" ns3:_="">
    <xsd:import namespace="75240da9-46ff-43a1-8e94-c68d409a4eeb"/>
    <xsd:import namespace="8583f12d-709a-444b-86e4-5e1474204a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240da9-46ff-43a1-8e94-c68d409a4e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4" nillable="true" ma:taxonomy="true" ma:internalName="lcf76f155ced4ddcb4097134ff3c332f" ma:taxonomyFieldName="MediaServiceImageTags" ma:displayName="Balises d’images" ma:readOnly="false" ma:fieldId="{5cf76f15-5ced-4ddc-b409-7134ff3c332f}" ma:taxonomyMulti="true" ma:sspId="1f992f3f-3900-43ae-8a26-705a5ce5d7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83f12d-709a-444b-86e4-5e1474204a1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c4655dbc-dbbf-4ab3-9d7a-5338f5ad27f7}" ma:internalName="TaxCatchAll" ma:showField="CatchAllData" ma:web="8583f12d-709a-444b-86e4-5e1474204a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5240da9-46ff-43a1-8e94-c68d409a4eeb">
      <Terms xmlns="http://schemas.microsoft.com/office/infopath/2007/PartnerControls"/>
    </lcf76f155ced4ddcb4097134ff3c332f>
    <TaxCatchAll xmlns="8583f12d-709a-444b-86e4-5e1474204a15" xsi:nil="true"/>
  </documentManagement>
</p:properties>
</file>

<file path=customXml/itemProps1.xml><?xml version="1.0" encoding="utf-8"?>
<ds:datastoreItem xmlns:ds="http://schemas.openxmlformats.org/officeDocument/2006/customXml" ds:itemID="{DE315E8F-58AA-47A2-89A0-4CFCEB529CB3}">
  <ds:schemaRefs>
    <ds:schemaRef ds:uri="75240da9-46ff-43a1-8e94-c68d409a4eeb"/>
    <ds:schemaRef ds:uri="8583f12d-709a-444b-86e4-5e1474204a1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8E47E9B-9448-426E-AB6D-7AD25C9997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2AA84C-E8A1-4B74-953D-47F021ACCD9C}">
  <ds:schemaRefs>
    <ds:schemaRef ds:uri="75240da9-46ff-43a1-8e94-c68d409a4eeb"/>
    <ds:schemaRef ds:uri="8583f12d-709a-444b-86e4-5e1474204a15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755</Words>
  <Application>Microsoft Office PowerPoint</Application>
  <PresentationFormat>Personnalisé</PresentationFormat>
  <Paragraphs>115</Paragraphs>
  <Slides>21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Calibri  </vt:lpstr>
      <vt:lpstr>Calvert MT Std</vt:lpstr>
      <vt:lpstr>DINCond-Bold</vt:lpstr>
      <vt:lpstr>DINOT</vt:lpstr>
      <vt:lpstr>DINPro-Medium</vt:lpstr>
      <vt:lpstr>DINPro-Regular</vt:lpstr>
      <vt:lpstr>Wingdings</vt:lpstr>
      <vt:lpstr>Thème Office</vt:lpstr>
      <vt:lpstr>Conception personnalisée</vt:lpstr>
      <vt:lpstr>     La mobilité internationale  des étudiants </vt:lpstr>
      <vt:lpstr> Comment préparer votre candidature à la mobilité internationale ? </vt:lpstr>
      <vt:lpstr>Attestations linguistiques et certifications</vt:lpstr>
      <vt:lpstr>Comment obtenir les attestations linguistiques  ?</vt:lpstr>
      <vt:lpstr>Où trouver le formulaire de vœux ? </vt:lpstr>
      <vt:lpstr>Comment compléter le formulaire?</vt:lpstr>
      <vt:lpstr>Comment compléter le formulaire?</vt:lpstr>
      <vt:lpstr>Présentation PowerPoint</vt:lpstr>
      <vt:lpstr>Présentation PowerPoint</vt:lpstr>
      <vt:lpstr>Présentation PowerPoint</vt:lpstr>
      <vt:lpstr>Présentation PowerPoint</vt:lpstr>
      <vt:lpstr>Documents à télécharger</vt:lpstr>
      <vt:lpstr>Présentation PowerPoint</vt:lpstr>
      <vt:lpstr>Pré-contrat d’études/1</vt:lpstr>
      <vt:lpstr>Pré-contrat d’études/2</vt:lpstr>
      <vt:lpstr>Déclaration de consentement</vt:lpstr>
      <vt:lpstr>Soumission du formulaire</vt:lpstr>
      <vt:lpstr>Rappel</vt:lpstr>
      <vt:lpstr>Rappel – dossier MICEFA</vt:lpstr>
      <vt:lpstr>Soumission du dossier</vt:lpstr>
      <vt:lpstr>L’équipe </vt:lpstr>
    </vt:vector>
  </TitlesOfParts>
  <Company>TBWA\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TBWA TBWA</dc:creator>
  <cp:lastModifiedBy>LAMBRON Yannick</cp:lastModifiedBy>
  <cp:revision>2</cp:revision>
  <cp:lastPrinted>2020-10-23T09:04:49Z</cp:lastPrinted>
  <dcterms:created xsi:type="dcterms:W3CDTF">2012-04-18T06:48:13Z</dcterms:created>
  <dcterms:modified xsi:type="dcterms:W3CDTF">2023-10-17T10:16:54Z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0x010100FBC46FF161A7A5469EA65A98E1302F7C</vt:lpwstr>
  </property>
  <property fmtid="{D5CDD505-2E9C-101B-9397-08002B2CF9AE}" pid="3" name="Order">
    <vt:r8>3068800</vt:r8>
  </property>
  <property fmtid="{D5CDD505-2E9C-101B-9397-08002B2CF9AE}" pid="4" name="MediaServiceImageTags">
    <vt:lpwstr/>
  </property>
</Properties>
</file>